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6"/>
  </p:notesMasterIdLst>
  <p:sldIdLst>
    <p:sldId id="256" r:id="rId6"/>
    <p:sldId id="271" r:id="rId7"/>
    <p:sldId id="308" r:id="rId8"/>
    <p:sldId id="259" r:id="rId9"/>
    <p:sldId id="268" r:id="rId10"/>
    <p:sldId id="269" r:id="rId11"/>
    <p:sldId id="282" r:id="rId12"/>
    <p:sldId id="315" r:id="rId13"/>
    <p:sldId id="314" r:id="rId14"/>
    <p:sldId id="317" r:id="rId15"/>
    <p:sldId id="318" r:id="rId16"/>
    <p:sldId id="322" r:id="rId17"/>
    <p:sldId id="309" r:id="rId18"/>
    <p:sldId id="319" r:id="rId19"/>
    <p:sldId id="320" r:id="rId20"/>
    <p:sldId id="288" r:id="rId21"/>
    <p:sldId id="298" r:id="rId22"/>
    <p:sldId id="326" r:id="rId23"/>
    <p:sldId id="272" r:id="rId24"/>
    <p:sldId id="323" r:id="rId25"/>
    <p:sldId id="325" r:id="rId26"/>
    <p:sldId id="278" r:id="rId27"/>
    <p:sldId id="279" r:id="rId28"/>
    <p:sldId id="285" r:id="rId29"/>
    <p:sldId id="299" r:id="rId30"/>
    <p:sldId id="303" r:id="rId31"/>
    <p:sldId id="286" r:id="rId32"/>
    <p:sldId id="311" r:id="rId33"/>
    <p:sldId id="310" r:id="rId34"/>
    <p:sldId id="312"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0"/>
  </p:normalViewPr>
  <p:slideViewPr>
    <p:cSldViewPr snapToGrid="0" snapToObjects="1">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DBC12-2E9E-0945-909B-5553837DF270}" type="datetimeFigureOut">
              <a:rPr lang="fr-FR" smtClean="0"/>
              <a:t>02/12/2024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2C76C-A8A3-9D42-9547-51D6879CC489}" type="slidenum">
              <a:rPr lang="fr-FR" smtClean="0"/>
              <a:t>‹N°›</a:t>
            </a:fld>
            <a:endParaRPr lang="fr-FR"/>
          </a:p>
        </p:txBody>
      </p:sp>
    </p:spTree>
    <p:extLst>
      <p:ext uri="{BB962C8B-B14F-4D97-AF65-F5344CB8AC3E}">
        <p14:creationId xmlns:p14="http://schemas.microsoft.com/office/powerpoint/2010/main" val="340716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D2C76C-A8A3-9D42-9547-51D6879CC489}" type="slidenum">
              <a:rPr lang="fr-FR" smtClean="0"/>
              <a:t>8</a:t>
            </a:fld>
            <a:endParaRPr lang="fr-FR"/>
          </a:p>
        </p:txBody>
      </p:sp>
    </p:spTree>
    <p:extLst>
      <p:ext uri="{BB962C8B-B14F-4D97-AF65-F5344CB8AC3E}">
        <p14:creationId xmlns:p14="http://schemas.microsoft.com/office/powerpoint/2010/main" val="236648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D2C76C-A8A3-9D42-9547-51D6879CC489}" type="slidenum">
              <a:rPr lang="fr-FR" smtClean="0"/>
              <a:t>9</a:t>
            </a:fld>
            <a:endParaRPr lang="fr-FR"/>
          </a:p>
        </p:txBody>
      </p:sp>
    </p:spTree>
    <p:extLst>
      <p:ext uri="{BB962C8B-B14F-4D97-AF65-F5344CB8AC3E}">
        <p14:creationId xmlns:p14="http://schemas.microsoft.com/office/powerpoint/2010/main" val="941637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D68C7A-122A-B248-B9A4-3DFE1B4656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Espace réservé du texte 5"/>
          <p:cNvSpPr>
            <a:spLocks noGrp="1"/>
          </p:cNvSpPr>
          <p:nvPr>
            <p:ph type="body" sz="quarter" idx="10" hasCustomPrompt="1"/>
          </p:nvPr>
        </p:nvSpPr>
        <p:spPr>
          <a:xfrm>
            <a:off x="410400" y="2174400"/>
            <a:ext cx="6372000" cy="479348"/>
          </a:xfrm>
          <a:prstGeom prst="rect">
            <a:avLst/>
          </a:prstGeom>
        </p:spPr>
        <p:txBody>
          <a:bodyPr/>
          <a:lstStyle>
            <a:lvl1pPr marL="0" indent="0">
              <a:buNone/>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5"/>
          <p:cNvSpPr>
            <a:spLocks noGrp="1"/>
          </p:cNvSpPr>
          <p:nvPr>
            <p:ph type="body" sz="quarter" idx="11" hasCustomPrompt="1"/>
          </p:nvPr>
        </p:nvSpPr>
        <p:spPr>
          <a:xfrm>
            <a:off x="403200" y="2581200"/>
            <a:ext cx="6372000" cy="486000"/>
          </a:xfrm>
          <a:prstGeom prst="rect">
            <a:avLst/>
          </a:prstGeom>
        </p:spPr>
        <p:txBody>
          <a:bodyPr/>
          <a:lstStyle>
            <a:lvl1pPr marL="0" indent="0">
              <a:buNone/>
              <a:defRPr sz="32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PowerPoint</a:t>
            </a:r>
          </a:p>
        </p:txBody>
      </p:sp>
      <p:sp>
        <p:nvSpPr>
          <p:cNvPr id="10" name="Espace réservé du texte 5"/>
          <p:cNvSpPr>
            <a:spLocks noGrp="1"/>
          </p:cNvSpPr>
          <p:nvPr>
            <p:ph type="body" sz="quarter" idx="12" hasCustomPrompt="1"/>
          </p:nvPr>
        </p:nvSpPr>
        <p:spPr>
          <a:xfrm>
            <a:off x="410400" y="3067200"/>
            <a:ext cx="6372000" cy="387407"/>
          </a:xfrm>
          <a:prstGeom prst="rect">
            <a:avLst/>
          </a:prstGeom>
        </p:spPr>
        <p:txBody>
          <a:bodyPr/>
          <a:lstStyle>
            <a:lvl1pPr marL="0" indent="0">
              <a:buNone/>
              <a:defRPr sz="14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Date de la présentation</a:t>
            </a:r>
          </a:p>
        </p:txBody>
      </p:sp>
    </p:spTree>
    <p:extLst>
      <p:ext uri="{BB962C8B-B14F-4D97-AF65-F5344CB8AC3E}">
        <p14:creationId xmlns:p14="http://schemas.microsoft.com/office/powerpoint/2010/main" val="18828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2">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02</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26503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3">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03</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300295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 4">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04</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17862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itre 5">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05</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427651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6">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06</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379009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7">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07</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409243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8">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08</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1461062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 9">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09</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2039362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itre 10">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10</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3441432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88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74C784D-8AFB-5E43-896B-9B21F7C27E63}"/>
              </a:ext>
            </a:extLst>
          </p:cNvPr>
          <p:cNvPicPr>
            <a:picLocks noChangeAspect="1"/>
          </p:cNvPicPr>
          <p:nvPr userDrawn="1"/>
        </p:nvPicPr>
        <p:blipFill>
          <a:blip r:embed="rId2"/>
          <a:stretch>
            <a:fillRect/>
          </a:stretch>
        </p:blipFill>
        <p:spPr>
          <a:xfrm>
            <a:off x="514506" y="1010759"/>
            <a:ext cx="589465" cy="376255"/>
          </a:xfrm>
          <a:prstGeom prst="rect">
            <a:avLst/>
          </a:prstGeom>
        </p:spPr>
      </p:pic>
      <p:sp>
        <p:nvSpPr>
          <p:cNvPr id="29" name="ZoneTexte 28">
            <a:extLst>
              <a:ext uri="{FF2B5EF4-FFF2-40B4-BE49-F238E27FC236}">
                <a16:creationId xmlns:a16="http://schemas.microsoft.com/office/drawing/2014/main" id="{80D682C4-6F68-CF4F-8223-BF935689EE96}"/>
              </a:ext>
            </a:extLst>
          </p:cNvPr>
          <p:cNvSpPr txBox="1"/>
          <p:nvPr userDrawn="1"/>
        </p:nvSpPr>
        <p:spPr>
          <a:xfrm>
            <a:off x="1693958" y="4437353"/>
            <a:ext cx="10843730" cy="3170099"/>
          </a:xfrm>
          <a:prstGeom prst="rect">
            <a:avLst/>
          </a:prstGeom>
          <a:noFill/>
        </p:spPr>
        <p:txBody>
          <a:bodyPr wrap="square" rtlCol="0">
            <a:spAutoFit/>
          </a:bodyPr>
          <a:lstStyle/>
          <a:p>
            <a:pPr algn="r"/>
            <a:r>
              <a:rPr lang="fr-FR" sz="20000" b="1" dirty="0">
                <a:solidFill>
                  <a:srgbClr val="0057D4"/>
                </a:solidFill>
                <a:latin typeface="Tahoma" panose="020B0604030504040204" pitchFamily="34" charset="0"/>
                <a:ea typeface="Tahoma" panose="020B0604030504040204" pitchFamily="34" charset="0"/>
                <a:cs typeface="Tahoma" panose="020B0604030504040204" pitchFamily="34" charset="0"/>
              </a:rPr>
              <a:t>2022</a:t>
            </a:r>
          </a:p>
        </p:txBody>
      </p:sp>
      <p:sp>
        <p:nvSpPr>
          <p:cNvPr id="2" name="ZoneTexte 1"/>
          <p:cNvSpPr txBox="1"/>
          <p:nvPr userDrawn="1"/>
        </p:nvSpPr>
        <p:spPr>
          <a:xfrm>
            <a:off x="409460" y="1336111"/>
            <a:ext cx="22904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0057D4"/>
                </a:solidFill>
                <a:latin typeface="Tahoma" panose="020B0604030504040204" pitchFamily="34" charset="0"/>
                <a:ea typeface="Tahoma" panose="020B0604030504040204" pitchFamily="34" charset="0"/>
                <a:cs typeface="Tahoma" panose="020B0604030504040204" pitchFamily="34" charset="0"/>
              </a:rPr>
              <a:t>Sommaire</a:t>
            </a:r>
          </a:p>
        </p:txBody>
      </p:sp>
      <p:pic>
        <p:nvPicPr>
          <p:cNvPr id="31" name="Image 30">
            <a:extLst>
              <a:ext uri="{FF2B5EF4-FFF2-40B4-BE49-F238E27FC236}">
                <a16:creationId xmlns:a16="http://schemas.microsoft.com/office/drawing/2014/main" id="{474C784D-8AFB-5E43-896B-9B21F7C27E63}"/>
              </a:ext>
            </a:extLst>
          </p:cNvPr>
          <p:cNvPicPr>
            <a:picLocks noChangeAspect="1"/>
          </p:cNvPicPr>
          <p:nvPr userDrawn="1"/>
        </p:nvPicPr>
        <p:blipFill>
          <a:blip r:embed="rId2"/>
          <a:stretch>
            <a:fillRect/>
          </a:stretch>
        </p:blipFill>
        <p:spPr>
          <a:xfrm>
            <a:off x="514506" y="1010759"/>
            <a:ext cx="589465" cy="376255"/>
          </a:xfrm>
          <a:prstGeom prst="rect">
            <a:avLst/>
          </a:prstGeom>
        </p:spPr>
      </p:pic>
      <p:sp>
        <p:nvSpPr>
          <p:cNvPr id="32" name="Espace réservé du texte 31"/>
          <p:cNvSpPr>
            <a:spLocks noGrp="1"/>
          </p:cNvSpPr>
          <p:nvPr>
            <p:ph type="body" sz="quarter" idx="10" hasCustomPrompt="1"/>
          </p:nvPr>
        </p:nvSpPr>
        <p:spPr>
          <a:xfrm>
            <a:off x="409460" y="1769883"/>
            <a:ext cx="3461948" cy="405028"/>
          </a:xfrm>
          <a:prstGeom prst="rect">
            <a:avLst/>
          </a:prstGeom>
        </p:spPr>
        <p:txBody>
          <a:bodyPr/>
          <a:lstStyle>
            <a:lvl1pPr marL="0" indent="0">
              <a:buNone/>
              <a:defRPr sz="2000"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Les ordres du jour</a:t>
            </a:r>
          </a:p>
        </p:txBody>
      </p:sp>
      <p:sp>
        <p:nvSpPr>
          <p:cNvPr id="36" name="Espace réservé du texte 35"/>
          <p:cNvSpPr>
            <a:spLocks noGrp="1"/>
          </p:cNvSpPr>
          <p:nvPr>
            <p:ph type="body" sz="quarter" idx="11" hasCustomPrompt="1"/>
          </p:nvPr>
        </p:nvSpPr>
        <p:spPr>
          <a:xfrm>
            <a:off x="4563343" y="1305715"/>
            <a:ext cx="750983" cy="288763"/>
          </a:xfrm>
          <a:prstGeom prst="rect">
            <a:avLst/>
          </a:prstGeom>
        </p:spPr>
        <p:txBody>
          <a:bodyPr/>
          <a:lstStyle>
            <a:lvl1pPr marL="0" indent="0">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01</a:t>
            </a:r>
          </a:p>
        </p:txBody>
      </p:sp>
      <p:sp>
        <p:nvSpPr>
          <p:cNvPr id="37" name="Espace réservé du texte 35"/>
          <p:cNvSpPr>
            <a:spLocks noGrp="1"/>
          </p:cNvSpPr>
          <p:nvPr>
            <p:ph type="body" sz="quarter" idx="12" hasCustomPrompt="1"/>
          </p:nvPr>
        </p:nvSpPr>
        <p:spPr>
          <a:xfrm>
            <a:off x="4563343" y="3431018"/>
            <a:ext cx="750983" cy="288763"/>
          </a:xfrm>
          <a:prstGeom prst="rect">
            <a:avLst/>
          </a:prstGeom>
        </p:spPr>
        <p:txBody>
          <a:bodyPr/>
          <a:lstStyle>
            <a:lvl1pPr marL="0" indent="0">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03</a:t>
            </a:r>
          </a:p>
        </p:txBody>
      </p:sp>
      <p:sp>
        <p:nvSpPr>
          <p:cNvPr id="38" name="Espace réservé du texte 35"/>
          <p:cNvSpPr>
            <a:spLocks noGrp="1"/>
          </p:cNvSpPr>
          <p:nvPr>
            <p:ph type="body" sz="quarter" idx="13" hasCustomPrompt="1"/>
          </p:nvPr>
        </p:nvSpPr>
        <p:spPr>
          <a:xfrm>
            <a:off x="4563343" y="2366320"/>
            <a:ext cx="750983" cy="288763"/>
          </a:xfrm>
          <a:prstGeom prst="rect">
            <a:avLst/>
          </a:prstGeom>
        </p:spPr>
        <p:txBody>
          <a:bodyPr/>
          <a:lstStyle>
            <a:lvl1pPr marL="0" indent="0">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02</a:t>
            </a:r>
          </a:p>
        </p:txBody>
      </p:sp>
      <p:sp>
        <p:nvSpPr>
          <p:cNvPr id="39" name="Espace réservé du texte 35"/>
          <p:cNvSpPr>
            <a:spLocks noGrp="1"/>
          </p:cNvSpPr>
          <p:nvPr>
            <p:ph type="body" sz="quarter" idx="14" hasCustomPrompt="1"/>
          </p:nvPr>
        </p:nvSpPr>
        <p:spPr>
          <a:xfrm>
            <a:off x="8580475" y="3431018"/>
            <a:ext cx="750983" cy="288763"/>
          </a:xfrm>
          <a:prstGeom prst="rect">
            <a:avLst/>
          </a:prstGeom>
        </p:spPr>
        <p:txBody>
          <a:bodyPr/>
          <a:lstStyle>
            <a:lvl1pPr marL="0" indent="0">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06</a:t>
            </a:r>
          </a:p>
        </p:txBody>
      </p:sp>
      <p:sp>
        <p:nvSpPr>
          <p:cNvPr id="40" name="Espace réservé du texte 35"/>
          <p:cNvSpPr>
            <a:spLocks noGrp="1"/>
          </p:cNvSpPr>
          <p:nvPr>
            <p:ph type="body" sz="quarter" idx="15" hasCustomPrompt="1"/>
          </p:nvPr>
        </p:nvSpPr>
        <p:spPr>
          <a:xfrm>
            <a:off x="8580475" y="2366321"/>
            <a:ext cx="684824" cy="263324"/>
          </a:xfrm>
          <a:prstGeom prst="rect">
            <a:avLst/>
          </a:prstGeom>
        </p:spPr>
        <p:txBody>
          <a:bodyPr/>
          <a:lstStyle>
            <a:lvl1pPr marL="0" indent="0">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05</a:t>
            </a:r>
          </a:p>
        </p:txBody>
      </p:sp>
      <p:sp>
        <p:nvSpPr>
          <p:cNvPr id="41" name="Espace réservé du texte 35"/>
          <p:cNvSpPr>
            <a:spLocks noGrp="1"/>
          </p:cNvSpPr>
          <p:nvPr>
            <p:ph type="body" sz="quarter" idx="16" hasCustomPrompt="1"/>
          </p:nvPr>
        </p:nvSpPr>
        <p:spPr>
          <a:xfrm>
            <a:off x="8580475" y="1305716"/>
            <a:ext cx="684824" cy="263324"/>
          </a:xfrm>
          <a:prstGeom prst="rect">
            <a:avLst/>
          </a:prstGeom>
        </p:spPr>
        <p:txBody>
          <a:bodyPr/>
          <a:lstStyle>
            <a:lvl1pPr marL="0" indent="0">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04</a:t>
            </a:r>
          </a:p>
        </p:txBody>
      </p:sp>
      <p:sp>
        <p:nvSpPr>
          <p:cNvPr id="42" name="Espace réservé du texte 35"/>
          <p:cNvSpPr>
            <a:spLocks noGrp="1"/>
          </p:cNvSpPr>
          <p:nvPr>
            <p:ph type="body" sz="quarter" idx="17" hasCustomPrompt="1"/>
          </p:nvPr>
        </p:nvSpPr>
        <p:spPr>
          <a:xfrm>
            <a:off x="5449742" y="1305715"/>
            <a:ext cx="2196000" cy="227393"/>
          </a:xfrm>
          <a:prstGeom prst="rect">
            <a:avLst/>
          </a:prstGeom>
        </p:spPr>
        <p:txBody>
          <a:bodyPr/>
          <a:lstStyle>
            <a:lvl1pPr marL="0" indent="0" algn="r">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du chapitre 1</a:t>
            </a:r>
          </a:p>
        </p:txBody>
      </p:sp>
      <p:sp>
        <p:nvSpPr>
          <p:cNvPr id="43" name="Espace réservé du texte 35"/>
          <p:cNvSpPr>
            <a:spLocks noGrp="1"/>
          </p:cNvSpPr>
          <p:nvPr>
            <p:ph type="body" sz="quarter" idx="18" hasCustomPrompt="1"/>
          </p:nvPr>
        </p:nvSpPr>
        <p:spPr>
          <a:xfrm>
            <a:off x="5449742" y="2366320"/>
            <a:ext cx="2196000" cy="227393"/>
          </a:xfrm>
          <a:prstGeom prst="rect">
            <a:avLst/>
          </a:prstGeom>
        </p:spPr>
        <p:txBody>
          <a:bodyPr/>
          <a:lstStyle>
            <a:lvl1pPr marL="0" indent="0" algn="r">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du chapitre 2</a:t>
            </a:r>
          </a:p>
        </p:txBody>
      </p:sp>
      <p:sp>
        <p:nvSpPr>
          <p:cNvPr id="44" name="Espace réservé du texte 35"/>
          <p:cNvSpPr>
            <a:spLocks noGrp="1"/>
          </p:cNvSpPr>
          <p:nvPr>
            <p:ph type="body" sz="quarter" idx="19" hasCustomPrompt="1"/>
          </p:nvPr>
        </p:nvSpPr>
        <p:spPr>
          <a:xfrm>
            <a:off x="5449742" y="3431018"/>
            <a:ext cx="2196000" cy="227393"/>
          </a:xfrm>
          <a:prstGeom prst="rect">
            <a:avLst/>
          </a:prstGeom>
        </p:spPr>
        <p:txBody>
          <a:bodyPr/>
          <a:lstStyle>
            <a:lvl1pPr marL="0" indent="0" algn="r">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du chapitre 3</a:t>
            </a:r>
          </a:p>
        </p:txBody>
      </p:sp>
      <p:sp>
        <p:nvSpPr>
          <p:cNvPr id="45" name="Espace réservé du texte 35"/>
          <p:cNvSpPr>
            <a:spLocks noGrp="1"/>
          </p:cNvSpPr>
          <p:nvPr>
            <p:ph type="body" sz="quarter" idx="20" hasCustomPrompt="1"/>
          </p:nvPr>
        </p:nvSpPr>
        <p:spPr>
          <a:xfrm>
            <a:off x="9462277" y="3431018"/>
            <a:ext cx="2196000" cy="227393"/>
          </a:xfrm>
          <a:prstGeom prst="rect">
            <a:avLst/>
          </a:prstGeom>
        </p:spPr>
        <p:txBody>
          <a:bodyPr/>
          <a:lstStyle>
            <a:lvl1pPr marL="0" indent="0" algn="r">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du chapitre 6</a:t>
            </a:r>
          </a:p>
        </p:txBody>
      </p:sp>
      <p:sp>
        <p:nvSpPr>
          <p:cNvPr id="46" name="Espace réservé du texte 35"/>
          <p:cNvSpPr>
            <a:spLocks noGrp="1"/>
          </p:cNvSpPr>
          <p:nvPr>
            <p:ph type="body" sz="quarter" idx="21" hasCustomPrompt="1"/>
          </p:nvPr>
        </p:nvSpPr>
        <p:spPr>
          <a:xfrm>
            <a:off x="9462277" y="2366321"/>
            <a:ext cx="2196000" cy="227393"/>
          </a:xfrm>
          <a:prstGeom prst="rect">
            <a:avLst/>
          </a:prstGeom>
        </p:spPr>
        <p:txBody>
          <a:bodyPr/>
          <a:lstStyle>
            <a:lvl1pPr marL="0" indent="0" algn="r">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du chapitre 5</a:t>
            </a:r>
          </a:p>
        </p:txBody>
      </p:sp>
      <p:sp>
        <p:nvSpPr>
          <p:cNvPr id="47" name="Espace réservé du texte 35"/>
          <p:cNvSpPr>
            <a:spLocks noGrp="1"/>
          </p:cNvSpPr>
          <p:nvPr>
            <p:ph type="body" sz="quarter" idx="22" hasCustomPrompt="1"/>
          </p:nvPr>
        </p:nvSpPr>
        <p:spPr>
          <a:xfrm>
            <a:off x="9462277" y="1305716"/>
            <a:ext cx="2196000" cy="227393"/>
          </a:xfrm>
          <a:prstGeom prst="rect">
            <a:avLst/>
          </a:prstGeom>
        </p:spPr>
        <p:txBody>
          <a:bodyPr/>
          <a:lstStyle>
            <a:lvl1pPr marL="0" indent="0" algn="r">
              <a:buNone/>
              <a:defRPr sz="1200" b="1">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du chapitre 4</a:t>
            </a:r>
          </a:p>
        </p:txBody>
      </p:sp>
      <p:sp>
        <p:nvSpPr>
          <p:cNvPr id="48" name="Espace réservé du texte 35"/>
          <p:cNvSpPr>
            <a:spLocks noGrp="1"/>
          </p:cNvSpPr>
          <p:nvPr>
            <p:ph type="body" sz="quarter" idx="23" hasCustomPrompt="1"/>
          </p:nvPr>
        </p:nvSpPr>
        <p:spPr>
          <a:xfrm>
            <a:off x="5449742" y="1525865"/>
            <a:ext cx="2196000" cy="227393"/>
          </a:xfrm>
          <a:prstGeom prst="rect">
            <a:avLst/>
          </a:prstGeom>
        </p:spPr>
        <p:txBody>
          <a:bodyPr/>
          <a:lstStyle>
            <a:lvl1pPr marL="0" indent="0" algn="r">
              <a:buNone/>
              <a:defRPr sz="1200" b="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Sous-titre du chapitre 1</a:t>
            </a:r>
          </a:p>
        </p:txBody>
      </p:sp>
      <p:sp>
        <p:nvSpPr>
          <p:cNvPr id="49" name="Espace réservé du texte 35"/>
          <p:cNvSpPr>
            <a:spLocks noGrp="1"/>
          </p:cNvSpPr>
          <p:nvPr>
            <p:ph type="body" sz="quarter" idx="24" hasCustomPrompt="1"/>
          </p:nvPr>
        </p:nvSpPr>
        <p:spPr>
          <a:xfrm>
            <a:off x="5449742" y="2644501"/>
            <a:ext cx="2196000" cy="227393"/>
          </a:xfrm>
          <a:prstGeom prst="rect">
            <a:avLst/>
          </a:prstGeom>
        </p:spPr>
        <p:txBody>
          <a:bodyPr/>
          <a:lstStyle>
            <a:lvl1pPr marL="0" indent="0" algn="r">
              <a:buNone/>
              <a:defRPr sz="1200" b="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Sous-titre du chapitre 2</a:t>
            </a:r>
          </a:p>
        </p:txBody>
      </p:sp>
      <p:sp>
        <p:nvSpPr>
          <p:cNvPr id="50" name="Espace réservé du texte 35"/>
          <p:cNvSpPr>
            <a:spLocks noGrp="1"/>
          </p:cNvSpPr>
          <p:nvPr>
            <p:ph type="body" sz="quarter" idx="25" hasCustomPrompt="1"/>
          </p:nvPr>
        </p:nvSpPr>
        <p:spPr>
          <a:xfrm>
            <a:off x="5449742" y="3719436"/>
            <a:ext cx="2196000" cy="227393"/>
          </a:xfrm>
          <a:prstGeom prst="rect">
            <a:avLst/>
          </a:prstGeom>
        </p:spPr>
        <p:txBody>
          <a:bodyPr/>
          <a:lstStyle>
            <a:lvl1pPr marL="0" indent="0" algn="r">
              <a:buNone/>
              <a:defRPr sz="1200" b="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Sous-titre du chapitre 3</a:t>
            </a:r>
          </a:p>
        </p:txBody>
      </p:sp>
      <p:sp>
        <p:nvSpPr>
          <p:cNvPr id="51" name="Espace réservé du texte 35"/>
          <p:cNvSpPr>
            <a:spLocks noGrp="1"/>
          </p:cNvSpPr>
          <p:nvPr>
            <p:ph type="body" sz="quarter" idx="26" hasCustomPrompt="1"/>
          </p:nvPr>
        </p:nvSpPr>
        <p:spPr>
          <a:xfrm>
            <a:off x="9462277" y="3719436"/>
            <a:ext cx="2196000" cy="227393"/>
          </a:xfrm>
          <a:prstGeom prst="rect">
            <a:avLst/>
          </a:prstGeom>
        </p:spPr>
        <p:txBody>
          <a:bodyPr/>
          <a:lstStyle>
            <a:lvl1pPr marL="0" indent="0" algn="r">
              <a:buNone/>
              <a:defRPr sz="1200" b="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Sous-titre du chapitre 6</a:t>
            </a:r>
          </a:p>
        </p:txBody>
      </p:sp>
      <p:sp>
        <p:nvSpPr>
          <p:cNvPr id="52" name="Espace réservé du texte 35"/>
          <p:cNvSpPr>
            <a:spLocks noGrp="1"/>
          </p:cNvSpPr>
          <p:nvPr>
            <p:ph type="body" sz="quarter" idx="27" hasCustomPrompt="1"/>
          </p:nvPr>
        </p:nvSpPr>
        <p:spPr>
          <a:xfrm>
            <a:off x="9462277" y="2644501"/>
            <a:ext cx="2196000" cy="227393"/>
          </a:xfrm>
          <a:prstGeom prst="rect">
            <a:avLst/>
          </a:prstGeom>
        </p:spPr>
        <p:txBody>
          <a:bodyPr/>
          <a:lstStyle>
            <a:lvl1pPr marL="0" indent="0" algn="r">
              <a:buNone/>
              <a:defRPr sz="1200" b="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Sous-titre du chapitre 5</a:t>
            </a:r>
          </a:p>
        </p:txBody>
      </p:sp>
      <p:sp>
        <p:nvSpPr>
          <p:cNvPr id="53" name="Espace réservé du texte 35"/>
          <p:cNvSpPr>
            <a:spLocks noGrp="1"/>
          </p:cNvSpPr>
          <p:nvPr>
            <p:ph type="body" sz="quarter" idx="28" hasCustomPrompt="1"/>
          </p:nvPr>
        </p:nvSpPr>
        <p:spPr>
          <a:xfrm>
            <a:off x="9462277" y="1525865"/>
            <a:ext cx="2196000" cy="227393"/>
          </a:xfrm>
          <a:prstGeom prst="rect">
            <a:avLst/>
          </a:prstGeom>
        </p:spPr>
        <p:txBody>
          <a:bodyPr/>
          <a:lstStyle>
            <a:lvl1pPr marL="0" indent="0" algn="r">
              <a:buNone/>
              <a:defRPr sz="1200" b="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Sous-titre du chapitre 4</a:t>
            </a:r>
          </a:p>
        </p:txBody>
      </p:sp>
    </p:spTree>
    <p:extLst>
      <p:ext uri="{BB962C8B-B14F-4D97-AF65-F5344CB8AC3E}">
        <p14:creationId xmlns:p14="http://schemas.microsoft.com/office/powerpoint/2010/main" val="172107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D793C7EB-7F5A-0A4D-A947-CE92173D725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61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1">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D8F95F1-00D2-3746-BBC4-A146EAF7F5C6}"/>
              </a:ext>
            </a:extLst>
          </p:cNvPr>
          <p:cNvPicPr>
            <a:picLocks noChangeAspect="1"/>
          </p:cNvPicPr>
          <p:nvPr userDrawn="1"/>
        </p:nvPicPr>
        <p:blipFill>
          <a:blip r:embed="rId2"/>
          <a:stretch>
            <a:fillRect/>
          </a:stretch>
        </p:blipFill>
        <p:spPr>
          <a:xfrm>
            <a:off x="11235560" y="406232"/>
            <a:ext cx="369159" cy="224391"/>
          </a:xfrm>
          <a:prstGeom prst="rect">
            <a:avLst/>
          </a:prstGeom>
        </p:spPr>
      </p:pic>
      <p:grpSp>
        <p:nvGrpSpPr>
          <p:cNvPr id="19" name="Groupe 18"/>
          <p:cNvGrpSpPr/>
          <p:nvPr userDrawn="1"/>
        </p:nvGrpSpPr>
        <p:grpSpPr>
          <a:xfrm>
            <a:off x="0" y="0"/>
            <a:ext cx="13721165" cy="8352725"/>
            <a:chOff x="0" y="0"/>
            <a:chExt cx="13721165" cy="8352725"/>
          </a:xfrm>
        </p:grpSpPr>
        <p:pic>
          <p:nvPicPr>
            <p:cNvPr id="14" name="Image 13">
              <a:extLst>
                <a:ext uri="{FF2B5EF4-FFF2-40B4-BE49-F238E27FC236}">
                  <a16:creationId xmlns:a16="http://schemas.microsoft.com/office/drawing/2014/main" id="{5BD97FA1-B00F-2246-93A8-4D96979B8A0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ZoneTexte 3"/>
            <p:cNvSpPr txBox="1"/>
            <p:nvPr userDrawn="1"/>
          </p:nvSpPr>
          <p:spPr>
            <a:xfrm>
              <a:off x="6142657" y="2104861"/>
              <a:ext cx="7578508" cy="6247864"/>
            </a:xfrm>
            <a:prstGeom prst="rect">
              <a:avLst/>
            </a:prstGeom>
            <a:noFill/>
          </p:spPr>
          <p:txBody>
            <a:bodyPr wrap="square" rtlCol="0">
              <a:spAutoFit/>
            </a:bodyPr>
            <a:lstStyle/>
            <a:p>
              <a:r>
                <a:rPr lang="fr-FR" sz="40000" b="1" dirty="0">
                  <a:ln w="19050">
                    <a:solidFill>
                      <a:schemeClr val="bg1"/>
                    </a:solidFill>
                  </a:ln>
                  <a:noFill/>
                  <a:latin typeface="Tahoma" panose="020B0604030504040204" pitchFamily="34" charset="0"/>
                  <a:ea typeface="Tahoma" panose="020B0604030504040204" pitchFamily="34" charset="0"/>
                  <a:cs typeface="Tahoma" panose="020B0604030504040204" pitchFamily="34" charset="0"/>
                </a:rPr>
                <a:t>01</a:t>
              </a:r>
            </a:p>
          </p:txBody>
        </p:sp>
      </p:grpSp>
      <p:sp>
        <p:nvSpPr>
          <p:cNvPr id="6" name="Espace réservé du texte 5"/>
          <p:cNvSpPr>
            <a:spLocks noGrp="1"/>
          </p:cNvSpPr>
          <p:nvPr userDrawn="1">
            <p:ph type="body" sz="quarter" idx="10" hasCustomPrompt="1"/>
          </p:nvPr>
        </p:nvSpPr>
        <p:spPr>
          <a:xfrm>
            <a:off x="462454" y="2583962"/>
            <a:ext cx="1818126" cy="840230"/>
          </a:xfrm>
          <a:prstGeom prst="rect">
            <a:avLst/>
          </a:prstGeom>
        </p:spPr>
        <p:txBody>
          <a:bodyPr wrap="none">
            <a:spAutoFit/>
          </a:bodyPr>
          <a:lstStyle>
            <a:lvl1pPr marL="0" indent="0">
              <a:buNone/>
              <a:defRPr sz="5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a:t>
            </a:r>
          </a:p>
        </p:txBody>
      </p:sp>
      <p:sp>
        <p:nvSpPr>
          <p:cNvPr id="9" name="Espace réservé du texte 8"/>
          <p:cNvSpPr>
            <a:spLocks noGrp="1"/>
          </p:cNvSpPr>
          <p:nvPr userDrawn="1">
            <p:ph type="body" sz="quarter" idx="11" hasCustomPrompt="1"/>
          </p:nvPr>
        </p:nvSpPr>
        <p:spPr>
          <a:xfrm>
            <a:off x="462454" y="3349251"/>
            <a:ext cx="4348616" cy="966687"/>
          </a:xfrm>
          <a:prstGeom prst="rect">
            <a:avLst/>
          </a:prstGeom>
        </p:spPr>
        <p:txBody>
          <a:bodyPr/>
          <a:lstStyle>
            <a:lvl1pPr marL="0" indent="0">
              <a:buNone/>
              <a:defRPr sz="5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du chapitre</a:t>
            </a:r>
          </a:p>
        </p:txBody>
      </p:sp>
      <p:pic>
        <p:nvPicPr>
          <p:cNvPr id="18" name="Image 17">
            <a:extLst>
              <a:ext uri="{FF2B5EF4-FFF2-40B4-BE49-F238E27FC236}">
                <a16:creationId xmlns:a16="http://schemas.microsoft.com/office/drawing/2014/main" id="{4F2A338A-04FA-3447-8189-C53B69D8F16B}"/>
              </a:ext>
            </a:extLst>
          </p:cNvPr>
          <p:cNvPicPr>
            <a:picLocks noChangeAspect="1"/>
          </p:cNvPicPr>
          <p:nvPr userDrawn="1"/>
        </p:nvPicPr>
        <p:blipFill>
          <a:blip r:embed="rId2"/>
          <a:stretch>
            <a:fillRect/>
          </a:stretch>
        </p:blipFill>
        <p:spPr>
          <a:xfrm>
            <a:off x="11235600" y="406800"/>
            <a:ext cx="369159" cy="224391"/>
          </a:xfrm>
          <a:prstGeom prst="rect">
            <a:avLst/>
          </a:prstGeom>
        </p:spPr>
      </p:pic>
    </p:spTree>
    <p:extLst>
      <p:ext uri="{BB962C8B-B14F-4D97-AF65-F5344CB8AC3E}">
        <p14:creationId xmlns:p14="http://schemas.microsoft.com/office/powerpoint/2010/main" val="86195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eine page blanch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39DAA45-8FE6-D54A-8104-43F4371BBCDA}"/>
              </a:ext>
            </a:extLst>
          </p:cNvPr>
          <p:cNvPicPr>
            <a:picLocks noChangeAspect="1"/>
          </p:cNvPicPr>
          <p:nvPr userDrawn="1"/>
        </p:nvPicPr>
        <p:blipFill>
          <a:blip r:embed="rId2"/>
          <a:stretch>
            <a:fillRect/>
          </a:stretch>
        </p:blipFill>
        <p:spPr>
          <a:xfrm>
            <a:off x="11235560" y="406232"/>
            <a:ext cx="369159" cy="224391"/>
          </a:xfrm>
          <a:prstGeom prst="rect">
            <a:avLst/>
          </a:prstGeom>
        </p:spPr>
      </p:pic>
      <p:sp>
        <p:nvSpPr>
          <p:cNvPr id="8" name="Espace réservé du numéro de diapositive 6">
            <a:extLst>
              <a:ext uri="{FF2B5EF4-FFF2-40B4-BE49-F238E27FC236}">
                <a16:creationId xmlns:a16="http://schemas.microsoft.com/office/drawing/2014/main" id="{28087BC3-F0E1-4F48-A56B-14F8CFD6BAB5}"/>
              </a:ext>
            </a:extLst>
          </p:cNvPr>
          <p:cNvSpPr txBox="1">
            <a:spLocks/>
          </p:cNvSpPr>
          <p:nvPr userDrawn="1"/>
        </p:nvSpPr>
        <p:spPr>
          <a:xfrm>
            <a:off x="8861519" y="6316594"/>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EA0322-C381-AD45-812A-61C096ACDC39}" type="slidenum">
              <a:rPr lang="fr-FR" sz="1200" b="1" smtClean="0">
                <a:solidFill>
                  <a:schemeClr val="bg1"/>
                </a:solidFill>
                <a:latin typeface="Tahoma" panose="020B0604030504040204" pitchFamily="34" charset="0"/>
                <a:ea typeface="Tahoma" panose="020B0604030504040204" pitchFamily="34" charset="0"/>
                <a:cs typeface="Tahoma" panose="020B0604030504040204" pitchFamily="34" charset="0"/>
              </a:rPr>
              <a:pPr algn="r"/>
              <a:t>‹N°›</a:t>
            </a:fld>
            <a:endParaRPr lang="fr-FR"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Image 8">
            <a:extLst>
              <a:ext uri="{FF2B5EF4-FFF2-40B4-BE49-F238E27FC236}">
                <a16:creationId xmlns:a16="http://schemas.microsoft.com/office/drawing/2014/main" id="{50BC2C41-183F-3F4E-BC48-7A31DA1F4BE9}"/>
              </a:ext>
            </a:extLst>
          </p:cNvPr>
          <p:cNvPicPr>
            <a:picLocks noChangeAspect="1"/>
          </p:cNvPicPr>
          <p:nvPr userDrawn="1"/>
        </p:nvPicPr>
        <p:blipFill>
          <a:blip r:embed="rId3"/>
          <a:stretch>
            <a:fillRect/>
          </a:stretch>
        </p:blipFill>
        <p:spPr>
          <a:xfrm>
            <a:off x="11235560" y="410431"/>
            <a:ext cx="363262" cy="220806"/>
          </a:xfrm>
          <a:prstGeom prst="rect">
            <a:avLst/>
          </a:prstGeom>
        </p:spPr>
      </p:pic>
      <p:sp>
        <p:nvSpPr>
          <p:cNvPr id="3" name="Espace réservé du texte 2"/>
          <p:cNvSpPr>
            <a:spLocks noGrp="1"/>
          </p:cNvSpPr>
          <p:nvPr>
            <p:ph type="body" sz="quarter" idx="10" hasCustomPrompt="1"/>
          </p:nvPr>
        </p:nvSpPr>
        <p:spPr>
          <a:xfrm>
            <a:off x="509752" y="390980"/>
            <a:ext cx="2681287" cy="298352"/>
          </a:xfrm>
          <a:prstGeom prst="rect">
            <a:avLst/>
          </a:prstGeom>
        </p:spPr>
        <p:txBody>
          <a:bodyPr/>
          <a:lstStyle>
            <a:lvl1pPr marL="0" indent="0">
              <a:buNone/>
              <a:defRPr sz="10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01 Titre du chapitre</a:t>
            </a:r>
          </a:p>
        </p:txBody>
      </p:sp>
      <p:sp>
        <p:nvSpPr>
          <p:cNvPr id="12" name="Espace réservé du texte 11"/>
          <p:cNvSpPr>
            <a:spLocks noGrp="1"/>
          </p:cNvSpPr>
          <p:nvPr>
            <p:ph type="body" sz="quarter" idx="11" hasCustomPrompt="1"/>
          </p:nvPr>
        </p:nvSpPr>
        <p:spPr>
          <a:xfrm>
            <a:off x="1051035" y="1081383"/>
            <a:ext cx="8503512" cy="570135"/>
          </a:xfrm>
          <a:prstGeom prst="rect">
            <a:avLst/>
          </a:prstGeom>
        </p:spPr>
        <p:txBody>
          <a:bodyPr/>
          <a:lstStyle>
            <a:lvl1pPr marL="0" indent="0">
              <a:buNone/>
              <a:defRPr sz="32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de la page</a:t>
            </a:r>
          </a:p>
        </p:txBody>
      </p:sp>
      <p:sp>
        <p:nvSpPr>
          <p:cNvPr id="14" name="Espace réservé du contenu 13"/>
          <p:cNvSpPr>
            <a:spLocks noGrp="1"/>
          </p:cNvSpPr>
          <p:nvPr>
            <p:ph sz="quarter" idx="12"/>
          </p:nvPr>
        </p:nvSpPr>
        <p:spPr>
          <a:xfrm>
            <a:off x="1050925" y="1764000"/>
            <a:ext cx="10080000" cy="4320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numéro de diapositive 6">
            <a:extLst>
              <a:ext uri="{FF2B5EF4-FFF2-40B4-BE49-F238E27FC236}">
                <a16:creationId xmlns:a16="http://schemas.microsoft.com/office/drawing/2014/main" id="{A49AF204-7F78-9149-94B4-0CEFE04C8C4C}"/>
              </a:ext>
            </a:extLst>
          </p:cNvPr>
          <p:cNvSpPr txBox="1">
            <a:spLocks/>
          </p:cNvSpPr>
          <p:nvPr userDrawn="1"/>
        </p:nvSpPr>
        <p:spPr>
          <a:xfrm>
            <a:off x="8863200" y="631800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EA0322-C381-AD45-812A-61C096ACDC39}" type="slidenum">
              <a:rPr lang="fr-FR" sz="1200" b="1" smtClean="0">
                <a:solidFill>
                  <a:srgbClr val="0057D4"/>
                </a:solidFill>
                <a:latin typeface="Tahoma" panose="020B0604030504040204" pitchFamily="34" charset="0"/>
                <a:ea typeface="Tahoma" panose="020B0604030504040204" pitchFamily="34" charset="0"/>
                <a:cs typeface="Tahoma" panose="020B0604030504040204" pitchFamily="34" charset="0"/>
              </a:rPr>
              <a:pPr algn="r"/>
              <a:t>‹N°›</a:t>
            </a:fld>
            <a:endParaRPr lang="fr-FR" sz="1200" b="1" dirty="0">
              <a:solidFill>
                <a:srgbClr val="0057D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818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i page blanche titre à gauch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34A717F-F302-5940-B480-5C873C7691EA}"/>
              </a:ext>
            </a:extLst>
          </p:cNvPr>
          <p:cNvPicPr>
            <a:picLocks noChangeAspect="1"/>
          </p:cNvPicPr>
          <p:nvPr userDrawn="1"/>
        </p:nvPicPr>
        <p:blipFill>
          <a:blip r:embed="rId2"/>
          <a:stretch>
            <a:fillRect/>
          </a:stretch>
        </p:blipFill>
        <p:spPr>
          <a:xfrm>
            <a:off x="-10511" y="0"/>
            <a:ext cx="6096000" cy="6858000"/>
          </a:xfrm>
          <a:prstGeom prst="rect">
            <a:avLst/>
          </a:prstGeom>
        </p:spPr>
      </p:pic>
      <p:pic>
        <p:nvPicPr>
          <p:cNvPr id="7" name="Image 6">
            <a:extLst>
              <a:ext uri="{FF2B5EF4-FFF2-40B4-BE49-F238E27FC236}">
                <a16:creationId xmlns:a16="http://schemas.microsoft.com/office/drawing/2014/main" id="{039DAA45-8FE6-D54A-8104-43F4371BBCDA}"/>
              </a:ext>
            </a:extLst>
          </p:cNvPr>
          <p:cNvPicPr>
            <a:picLocks noChangeAspect="1"/>
          </p:cNvPicPr>
          <p:nvPr userDrawn="1"/>
        </p:nvPicPr>
        <p:blipFill>
          <a:blip r:embed="rId3"/>
          <a:stretch>
            <a:fillRect/>
          </a:stretch>
        </p:blipFill>
        <p:spPr>
          <a:xfrm>
            <a:off x="11235560" y="406232"/>
            <a:ext cx="369159" cy="224391"/>
          </a:xfrm>
          <a:prstGeom prst="rect">
            <a:avLst/>
          </a:prstGeom>
        </p:spPr>
      </p:pic>
      <p:sp>
        <p:nvSpPr>
          <p:cNvPr id="8" name="Espace réservé du numéro de diapositive 6">
            <a:extLst>
              <a:ext uri="{FF2B5EF4-FFF2-40B4-BE49-F238E27FC236}">
                <a16:creationId xmlns:a16="http://schemas.microsoft.com/office/drawing/2014/main" id="{28087BC3-F0E1-4F48-A56B-14F8CFD6BAB5}"/>
              </a:ext>
            </a:extLst>
          </p:cNvPr>
          <p:cNvSpPr txBox="1">
            <a:spLocks/>
          </p:cNvSpPr>
          <p:nvPr userDrawn="1"/>
        </p:nvSpPr>
        <p:spPr>
          <a:xfrm>
            <a:off x="8861519" y="6316594"/>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EA0322-C381-AD45-812A-61C096ACDC39}" type="slidenum">
              <a:rPr lang="fr-FR" sz="1200" b="1" smtClean="0">
                <a:solidFill>
                  <a:schemeClr val="bg1"/>
                </a:solidFill>
                <a:latin typeface="Tahoma" panose="020B0604030504040204" pitchFamily="34" charset="0"/>
                <a:ea typeface="Tahoma" panose="020B0604030504040204" pitchFamily="34" charset="0"/>
                <a:cs typeface="Tahoma" panose="020B0604030504040204" pitchFamily="34" charset="0"/>
              </a:rPr>
              <a:pPr algn="r"/>
              <a:t>‹N°›</a:t>
            </a:fld>
            <a:endParaRPr lang="fr-FR"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Image 8">
            <a:extLst>
              <a:ext uri="{FF2B5EF4-FFF2-40B4-BE49-F238E27FC236}">
                <a16:creationId xmlns:a16="http://schemas.microsoft.com/office/drawing/2014/main" id="{50BC2C41-183F-3F4E-BC48-7A31DA1F4BE9}"/>
              </a:ext>
            </a:extLst>
          </p:cNvPr>
          <p:cNvPicPr>
            <a:picLocks noChangeAspect="1"/>
          </p:cNvPicPr>
          <p:nvPr userDrawn="1"/>
        </p:nvPicPr>
        <p:blipFill>
          <a:blip r:embed="rId4"/>
          <a:stretch>
            <a:fillRect/>
          </a:stretch>
        </p:blipFill>
        <p:spPr>
          <a:xfrm>
            <a:off x="11235560" y="410431"/>
            <a:ext cx="363262" cy="220806"/>
          </a:xfrm>
          <a:prstGeom prst="rect">
            <a:avLst/>
          </a:prstGeom>
        </p:spPr>
      </p:pic>
      <p:sp>
        <p:nvSpPr>
          <p:cNvPr id="11" name="Espace réservé du texte 2"/>
          <p:cNvSpPr>
            <a:spLocks noGrp="1"/>
          </p:cNvSpPr>
          <p:nvPr>
            <p:ph type="body" sz="quarter" idx="10" hasCustomPrompt="1"/>
          </p:nvPr>
        </p:nvSpPr>
        <p:spPr>
          <a:xfrm>
            <a:off x="511200" y="390980"/>
            <a:ext cx="2681287" cy="298352"/>
          </a:xfrm>
          <a:prstGeom prst="rect">
            <a:avLst/>
          </a:prstGeom>
        </p:spPr>
        <p:txBody>
          <a:bodyPr/>
          <a:lstStyle>
            <a:lvl1pPr marL="0" indent="0">
              <a:buNone/>
              <a:defRPr sz="10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01 Titre du chapitre</a:t>
            </a:r>
          </a:p>
        </p:txBody>
      </p:sp>
      <p:sp>
        <p:nvSpPr>
          <p:cNvPr id="12" name="Espace réservé du numéro de diapositive 6">
            <a:extLst>
              <a:ext uri="{FF2B5EF4-FFF2-40B4-BE49-F238E27FC236}">
                <a16:creationId xmlns:a16="http://schemas.microsoft.com/office/drawing/2014/main" id="{A49AF204-7F78-9149-94B4-0CEFE04C8C4C}"/>
              </a:ext>
            </a:extLst>
          </p:cNvPr>
          <p:cNvSpPr txBox="1">
            <a:spLocks/>
          </p:cNvSpPr>
          <p:nvPr userDrawn="1"/>
        </p:nvSpPr>
        <p:spPr>
          <a:xfrm>
            <a:off x="8863200" y="631800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EA0322-C381-AD45-812A-61C096ACDC39}" type="slidenum">
              <a:rPr lang="fr-FR" sz="1200" b="1" smtClean="0">
                <a:solidFill>
                  <a:srgbClr val="0057D4"/>
                </a:solidFill>
                <a:latin typeface="Tahoma" panose="020B0604030504040204" pitchFamily="34" charset="0"/>
                <a:ea typeface="Tahoma" panose="020B0604030504040204" pitchFamily="34" charset="0"/>
                <a:cs typeface="Tahoma" panose="020B0604030504040204" pitchFamily="34" charset="0"/>
              </a:rPr>
              <a:pPr algn="r"/>
              <a:t>‹N°›</a:t>
            </a:fld>
            <a:endParaRPr lang="fr-FR" sz="1200" b="1" dirty="0">
              <a:solidFill>
                <a:srgbClr val="0057D4"/>
              </a:solidFill>
              <a:latin typeface="Tahoma" panose="020B0604030504040204" pitchFamily="34" charset="0"/>
              <a:ea typeface="Tahoma" panose="020B0604030504040204" pitchFamily="34" charset="0"/>
              <a:cs typeface="Tahoma" panose="020B0604030504040204" pitchFamily="34" charset="0"/>
            </a:endParaRPr>
          </a:p>
        </p:txBody>
      </p:sp>
      <p:sp>
        <p:nvSpPr>
          <p:cNvPr id="13" name="Espace réservé du texte 11"/>
          <p:cNvSpPr>
            <a:spLocks noGrp="1"/>
          </p:cNvSpPr>
          <p:nvPr>
            <p:ph type="body" sz="quarter" idx="11" hasCustomPrompt="1"/>
          </p:nvPr>
        </p:nvSpPr>
        <p:spPr>
          <a:xfrm>
            <a:off x="1051200" y="2194559"/>
            <a:ext cx="4482000" cy="570135"/>
          </a:xfrm>
          <a:prstGeom prst="rect">
            <a:avLst/>
          </a:prstGeom>
        </p:spPr>
        <p:txBody>
          <a:bodyPr/>
          <a:lstStyle>
            <a:lvl1pPr marL="0" indent="0">
              <a:buNone/>
              <a:defRPr sz="32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de la page</a:t>
            </a:r>
          </a:p>
        </p:txBody>
      </p:sp>
      <p:sp>
        <p:nvSpPr>
          <p:cNvPr id="14" name="Espace réservé du texte 13"/>
          <p:cNvSpPr>
            <a:spLocks noGrp="1"/>
          </p:cNvSpPr>
          <p:nvPr>
            <p:ph type="body" sz="quarter" idx="12" hasCustomPrompt="1"/>
          </p:nvPr>
        </p:nvSpPr>
        <p:spPr>
          <a:xfrm>
            <a:off x="1050925" y="2879725"/>
            <a:ext cx="4482000" cy="3232150"/>
          </a:xfrm>
          <a:prstGeom prst="rect">
            <a:avLst/>
          </a:prstGeom>
        </p:spPr>
        <p:txBody>
          <a:bodyPr/>
          <a:lstStyle>
            <a:lvl1pPr marL="0" indent="0">
              <a:buNone/>
              <a:defRPr sz="1200" baseline="0">
                <a:latin typeface="Tahoma" panose="020B0604030504040204" pitchFamily="34" charset="0"/>
                <a:ea typeface="Tahoma" panose="020B0604030504040204" pitchFamily="34" charset="0"/>
                <a:cs typeface="Tahoma" panose="020B0604030504040204" pitchFamily="34" charset="0"/>
              </a:defRPr>
            </a:lvl1pPr>
          </a:lstStyle>
          <a:p>
            <a:pPr lvl="0"/>
            <a:r>
              <a:rPr lang="fr-FR" dirty="0"/>
              <a:t>Texte de la diapo</a:t>
            </a:r>
          </a:p>
        </p:txBody>
      </p:sp>
      <p:sp>
        <p:nvSpPr>
          <p:cNvPr id="24" name="Espace réservé du contenu 23"/>
          <p:cNvSpPr>
            <a:spLocks noGrp="1"/>
          </p:cNvSpPr>
          <p:nvPr>
            <p:ph sz="quarter" idx="14"/>
          </p:nvPr>
        </p:nvSpPr>
        <p:spPr>
          <a:xfrm>
            <a:off x="6679160" y="1201738"/>
            <a:ext cx="4919662" cy="4910137"/>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7680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i page blache titre à droit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5A0B229-F510-294A-85B4-97A316913507}"/>
              </a:ext>
            </a:extLst>
          </p:cNvPr>
          <p:cNvPicPr>
            <a:picLocks noChangeAspect="1"/>
          </p:cNvPicPr>
          <p:nvPr userDrawn="1"/>
        </p:nvPicPr>
        <p:blipFill>
          <a:blip r:embed="rId2"/>
          <a:stretch>
            <a:fillRect/>
          </a:stretch>
        </p:blipFill>
        <p:spPr>
          <a:xfrm>
            <a:off x="6096000" y="0"/>
            <a:ext cx="6096000" cy="6858000"/>
          </a:xfrm>
          <a:prstGeom prst="rect">
            <a:avLst/>
          </a:prstGeom>
        </p:spPr>
      </p:pic>
      <p:pic>
        <p:nvPicPr>
          <p:cNvPr id="4" name="Image 3">
            <a:extLst>
              <a:ext uri="{FF2B5EF4-FFF2-40B4-BE49-F238E27FC236}">
                <a16:creationId xmlns:a16="http://schemas.microsoft.com/office/drawing/2014/main" id="{71ED98D9-6CC2-A845-B76E-D61EA948366E}"/>
              </a:ext>
            </a:extLst>
          </p:cNvPr>
          <p:cNvPicPr>
            <a:picLocks noChangeAspect="1"/>
          </p:cNvPicPr>
          <p:nvPr userDrawn="1"/>
        </p:nvPicPr>
        <p:blipFill>
          <a:blip r:embed="rId3"/>
          <a:stretch>
            <a:fillRect/>
          </a:stretch>
        </p:blipFill>
        <p:spPr>
          <a:xfrm>
            <a:off x="11235560" y="410431"/>
            <a:ext cx="363262" cy="220806"/>
          </a:xfrm>
          <a:prstGeom prst="rect">
            <a:avLst/>
          </a:prstGeom>
        </p:spPr>
      </p:pic>
      <p:sp>
        <p:nvSpPr>
          <p:cNvPr id="8" name="Espace réservé du numéro de diapositive 6">
            <a:extLst>
              <a:ext uri="{FF2B5EF4-FFF2-40B4-BE49-F238E27FC236}">
                <a16:creationId xmlns:a16="http://schemas.microsoft.com/office/drawing/2014/main" id="{A6413889-D9F7-8C45-AE03-7EFED7B5133B}"/>
              </a:ext>
            </a:extLst>
          </p:cNvPr>
          <p:cNvSpPr txBox="1">
            <a:spLocks/>
          </p:cNvSpPr>
          <p:nvPr userDrawn="1"/>
        </p:nvSpPr>
        <p:spPr>
          <a:xfrm>
            <a:off x="8861519" y="6316594"/>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EA0322-C381-AD45-812A-61C096ACDC39}" type="slidenum">
              <a:rPr lang="fr-FR" sz="1200" b="1" smtClean="0">
                <a:solidFill>
                  <a:srgbClr val="0057D4"/>
                </a:solidFill>
                <a:latin typeface="Tahoma" panose="020B0604030504040204" pitchFamily="34" charset="0"/>
                <a:ea typeface="Tahoma" panose="020B0604030504040204" pitchFamily="34" charset="0"/>
                <a:cs typeface="Tahoma" panose="020B0604030504040204" pitchFamily="34" charset="0"/>
              </a:rPr>
              <a:pPr algn="r"/>
              <a:t>‹N°›</a:t>
            </a:fld>
            <a:endParaRPr lang="fr-FR" sz="1200" b="1" dirty="0">
              <a:solidFill>
                <a:srgbClr val="0057D4"/>
              </a:solidFill>
              <a:latin typeface="Tahoma" panose="020B0604030504040204" pitchFamily="34" charset="0"/>
              <a:ea typeface="Tahoma" panose="020B0604030504040204" pitchFamily="34" charset="0"/>
              <a:cs typeface="Tahoma" panose="020B0604030504040204" pitchFamily="34" charset="0"/>
            </a:endParaRPr>
          </a:p>
        </p:txBody>
      </p:sp>
      <p:sp>
        <p:nvSpPr>
          <p:cNvPr id="11" name="Espace réservé du texte 2"/>
          <p:cNvSpPr>
            <a:spLocks noGrp="1"/>
          </p:cNvSpPr>
          <p:nvPr>
            <p:ph type="body" sz="quarter" idx="10" hasCustomPrompt="1"/>
          </p:nvPr>
        </p:nvSpPr>
        <p:spPr>
          <a:xfrm>
            <a:off x="511200" y="390980"/>
            <a:ext cx="2681287" cy="298352"/>
          </a:xfrm>
          <a:prstGeom prst="rect">
            <a:avLst/>
          </a:prstGeom>
        </p:spPr>
        <p:txBody>
          <a:bodyPr/>
          <a:lstStyle>
            <a:lvl1pPr marL="0" indent="0">
              <a:buNone/>
              <a:defRPr sz="10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01 Titre du chapitre</a:t>
            </a:r>
          </a:p>
        </p:txBody>
      </p:sp>
      <p:sp>
        <p:nvSpPr>
          <p:cNvPr id="12" name="Espace réservé du texte 11"/>
          <p:cNvSpPr>
            <a:spLocks noGrp="1"/>
          </p:cNvSpPr>
          <p:nvPr>
            <p:ph type="body" sz="quarter" idx="11" hasCustomPrompt="1"/>
          </p:nvPr>
        </p:nvSpPr>
        <p:spPr>
          <a:xfrm>
            <a:off x="6660000" y="2134800"/>
            <a:ext cx="4938822" cy="570135"/>
          </a:xfrm>
          <a:prstGeom prst="rect">
            <a:avLst/>
          </a:prstGeom>
        </p:spPr>
        <p:txBody>
          <a:bodyPr/>
          <a:lstStyle>
            <a:lvl1pPr marL="0" indent="0">
              <a:buNone/>
              <a:defRPr sz="32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de la page</a:t>
            </a:r>
          </a:p>
        </p:txBody>
      </p:sp>
      <p:sp>
        <p:nvSpPr>
          <p:cNvPr id="13" name="Espace réservé du texte 13"/>
          <p:cNvSpPr>
            <a:spLocks noGrp="1"/>
          </p:cNvSpPr>
          <p:nvPr>
            <p:ph type="body" sz="quarter" idx="12" hasCustomPrompt="1"/>
          </p:nvPr>
        </p:nvSpPr>
        <p:spPr>
          <a:xfrm>
            <a:off x="6660000" y="2869200"/>
            <a:ext cx="4938822" cy="3232150"/>
          </a:xfrm>
          <a:prstGeom prst="rect">
            <a:avLst/>
          </a:prstGeom>
        </p:spPr>
        <p:txBody>
          <a:bodyPr/>
          <a:lstStyle>
            <a:lvl1pPr marL="0" indent="0">
              <a:buNone/>
              <a:defRPr sz="1200" baseline="0">
                <a:latin typeface="Tahoma" panose="020B0604030504040204" pitchFamily="34" charset="0"/>
                <a:ea typeface="Tahoma" panose="020B0604030504040204" pitchFamily="34" charset="0"/>
                <a:cs typeface="Tahoma" panose="020B0604030504040204" pitchFamily="34" charset="0"/>
              </a:defRPr>
            </a:lvl1pPr>
          </a:lstStyle>
          <a:p>
            <a:pPr lvl="0"/>
            <a:r>
              <a:rPr lang="fr-FR" dirty="0"/>
              <a:t>Texte de la diapo</a:t>
            </a:r>
          </a:p>
        </p:txBody>
      </p:sp>
      <p:sp>
        <p:nvSpPr>
          <p:cNvPr id="14" name="Espace réservé du contenu 23"/>
          <p:cNvSpPr>
            <a:spLocks noGrp="1"/>
          </p:cNvSpPr>
          <p:nvPr>
            <p:ph sz="quarter" idx="14"/>
          </p:nvPr>
        </p:nvSpPr>
        <p:spPr>
          <a:xfrm>
            <a:off x="511200" y="1201738"/>
            <a:ext cx="4996800" cy="4910137"/>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731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i page bleue titre à gauch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9FDAD1-4D70-E949-9692-E61E0D3B8D68}"/>
              </a:ext>
            </a:extLst>
          </p:cNvPr>
          <p:cNvSpPr/>
          <p:nvPr userDrawn="1"/>
        </p:nvSpPr>
        <p:spPr>
          <a:xfrm>
            <a:off x="6106510" y="0"/>
            <a:ext cx="6085490" cy="6858000"/>
          </a:xfrm>
          <a:prstGeom prst="rect">
            <a:avLst/>
          </a:prstGeom>
          <a:solidFill>
            <a:srgbClr val="00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7EF5CFE-FE87-FA4D-BE66-ECB67E4DBCAC}"/>
              </a:ext>
            </a:extLst>
          </p:cNvPr>
          <p:cNvPicPr>
            <a:picLocks noChangeAspect="1"/>
          </p:cNvPicPr>
          <p:nvPr userDrawn="1"/>
        </p:nvPicPr>
        <p:blipFill>
          <a:blip r:embed="rId2"/>
          <a:stretch>
            <a:fillRect/>
          </a:stretch>
        </p:blipFill>
        <p:spPr>
          <a:xfrm>
            <a:off x="11235560" y="406232"/>
            <a:ext cx="369159" cy="224391"/>
          </a:xfrm>
          <a:prstGeom prst="rect">
            <a:avLst/>
          </a:prstGeom>
        </p:spPr>
      </p:pic>
      <p:sp>
        <p:nvSpPr>
          <p:cNvPr id="8" name="Espace réservé du numéro de diapositive 6">
            <a:extLst>
              <a:ext uri="{FF2B5EF4-FFF2-40B4-BE49-F238E27FC236}">
                <a16:creationId xmlns:a16="http://schemas.microsoft.com/office/drawing/2014/main" id="{9B2CC9F1-DE55-F740-8B2E-FE58DB6BFEB4}"/>
              </a:ext>
            </a:extLst>
          </p:cNvPr>
          <p:cNvSpPr txBox="1">
            <a:spLocks/>
          </p:cNvSpPr>
          <p:nvPr userDrawn="1"/>
        </p:nvSpPr>
        <p:spPr>
          <a:xfrm>
            <a:off x="8861519" y="6316594"/>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EA0322-C381-AD45-812A-61C096ACDC39}" type="slidenum">
              <a:rPr lang="fr-FR" sz="1200" b="1" smtClean="0">
                <a:solidFill>
                  <a:schemeClr val="bg1"/>
                </a:solidFill>
                <a:latin typeface="Tahoma" panose="020B0604030504040204" pitchFamily="34" charset="0"/>
                <a:ea typeface="Tahoma" panose="020B0604030504040204" pitchFamily="34" charset="0"/>
                <a:cs typeface="Tahoma" panose="020B0604030504040204" pitchFamily="34" charset="0"/>
              </a:rPr>
              <a:pPr algn="r"/>
              <a:t>‹N°›</a:t>
            </a:fld>
            <a:endParaRPr lang="fr-FR"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Espace réservé du texte 2"/>
          <p:cNvSpPr>
            <a:spLocks noGrp="1"/>
          </p:cNvSpPr>
          <p:nvPr>
            <p:ph type="body" sz="quarter" idx="10" hasCustomPrompt="1"/>
          </p:nvPr>
        </p:nvSpPr>
        <p:spPr>
          <a:xfrm>
            <a:off x="511200" y="390980"/>
            <a:ext cx="2681287" cy="298352"/>
          </a:xfrm>
          <a:prstGeom prst="rect">
            <a:avLst/>
          </a:prstGeom>
        </p:spPr>
        <p:txBody>
          <a:bodyPr/>
          <a:lstStyle>
            <a:lvl1pPr marL="0" indent="0">
              <a:buNone/>
              <a:defRPr sz="10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01 Titre du chapitre</a:t>
            </a:r>
          </a:p>
        </p:txBody>
      </p:sp>
      <p:sp>
        <p:nvSpPr>
          <p:cNvPr id="10" name="Espace réservé du texte 11"/>
          <p:cNvSpPr>
            <a:spLocks noGrp="1"/>
          </p:cNvSpPr>
          <p:nvPr>
            <p:ph type="body" sz="quarter" idx="11" hasCustomPrompt="1"/>
          </p:nvPr>
        </p:nvSpPr>
        <p:spPr>
          <a:xfrm>
            <a:off x="1051201" y="2194559"/>
            <a:ext cx="4482660" cy="570135"/>
          </a:xfrm>
          <a:prstGeom prst="rect">
            <a:avLst/>
          </a:prstGeom>
        </p:spPr>
        <p:txBody>
          <a:bodyPr/>
          <a:lstStyle>
            <a:lvl1pPr marL="0" indent="0">
              <a:buNone/>
              <a:defRPr sz="32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de la page</a:t>
            </a:r>
          </a:p>
        </p:txBody>
      </p:sp>
      <p:sp>
        <p:nvSpPr>
          <p:cNvPr id="11" name="Espace réservé du texte 13"/>
          <p:cNvSpPr>
            <a:spLocks noGrp="1"/>
          </p:cNvSpPr>
          <p:nvPr>
            <p:ph type="body" sz="quarter" idx="12" hasCustomPrompt="1"/>
          </p:nvPr>
        </p:nvSpPr>
        <p:spPr>
          <a:xfrm>
            <a:off x="1051201" y="2879725"/>
            <a:ext cx="4482660" cy="3232150"/>
          </a:xfrm>
          <a:prstGeom prst="rect">
            <a:avLst/>
          </a:prstGeom>
        </p:spPr>
        <p:txBody>
          <a:bodyPr/>
          <a:lstStyle>
            <a:lvl1pPr marL="0" indent="0">
              <a:buNone/>
              <a:defRPr sz="1200" baseline="0">
                <a:latin typeface="Tahoma" panose="020B0604030504040204" pitchFamily="34" charset="0"/>
                <a:ea typeface="Tahoma" panose="020B0604030504040204" pitchFamily="34" charset="0"/>
                <a:cs typeface="Tahoma" panose="020B0604030504040204" pitchFamily="34" charset="0"/>
              </a:defRPr>
            </a:lvl1pPr>
          </a:lstStyle>
          <a:p>
            <a:pPr lvl="0"/>
            <a:r>
              <a:rPr lang="fr-FR" dirty="0"/>
              <a:t>Texte de la diapo</a:t>
            </a:r>
          </a:p>
        </p:txBody>
      </p:sp>
      <p:sp>
        <p:nvSpPr>
          <p:cNvPr id="12" name="Espace réservé du contenu 23"/>
          <p:cNvSpPr>
            <a:spLocks noGrp="1"/>
          </p:cNvSpPr>
          <p:nvPr>
            <p:ph sz="quarter" idx="14"/>
          </p:nvPr>
        </p:nvSpPr>
        <p:spPr>
          <a:xfrm>
            <a:off x="6679160" y="1201738"/>
            <a:ext cx="4919662" cy="4910137"/>
          </a:xfrm>
          <a:prstGeom prst="rect">
            <a:avLst/>
          </a:prstGeo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85069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i page bleue titre à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33FEBA-C7B3-794A-83FF-70DB0DE14DD9}"/>
              </a:ext>
            </a:extLst>
          </p:cNvPr>
          <p:cNvSpPr/>
          <p:nvPr userDrawn="1"/>
        </p:nvSpPr>
        <p:spPr>
          <a:xfrm>
            <a:off x="0" y="0"/>
            <a:ext cx="6085490" cy="6858000"/>
          </a:xfrm>
          <a:prstGeom prst="rect">
            <a:avLst/>
          </a:prstGeom>
          <a:solidFill>
            <a:srgbClr val="00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D5B04A17-38C9-174B-A2F8-1F6DA0B6573B}"/>
              </a:ext>
            </a:extLst>
          </p:cNvPr>
          <p:cNvPicPr>
            <a:picLocks noChangeAspect="1"/>
          </p:cNvPicPr>
          <p:nvPr userDrawn="1"/>
        </p:nvPicPr>
        <p:blipFill>
          <a:blip r:embed="rId2"/>
          <a:stretch>
            <a:fillRect/>
          </a:stretch>
        </p:blipFill>
        <p:spPr>
          <a:xfrm>
            <a:off x="11235560" y="410431"/>
            <a:ext cx="363262" cy="220806"/>
          </a:xfrm>
          <a:prstGeom prst="rect">
            <a:avLst/>
          </a:prstGeom>
        </p:spPr>
      </p:pic>
      <p:sp>
        <p:nvSpPr>
          <p:cNvPr id="8" name="Espace réservé du numéro de diapositive 6">
            <a:extLst>
              <a:ext uri="{FF2B5EF4-FFF2-40B4-BE49-F238E27FC236}">
                <a16:creationId xmlns:a16="http://schemas.microsoft.com/office/drawing/2014/main" id="{A49AF204-7F78-9149-94B4-0CEFE04C8C4C}"/>
              </a:ext>
            </a:extLst>
          </p:cNvPr>
          <p:cNvSpPr txBox="1">
            <a:spLocks/>
          </p:cNvSpPr>
          <p:nvPr userDrawn="1"/>
        </p:nvSpPr>
        <p:spPr>
          <a:xfrm>
            <a:off x="8861519" y="6316594"/>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EA0322-C381-AD45-812A-61C096ACDC39}" type="slidenum">
              <a:rPr lang="fr-FR" sz="1200" b="1" smtClean="0">
                <a:solidFill>
                  <a:srgbClr val="0057D4"/>
                </a:solidFill>
                <a:latin typeface="Tahoma" panose="020B0604030504040204" pitchFamily="34" charset="0"/>
                <a:ea typeface="Tahoma" panose="020B0604030504040204" pitchFamily="34" charset="0"/>
                <a:cs typeface="Tahoma" panose="020B0604030504040204" pitchFamily="34" charset="0"/>
              </a:rPr>
              <a:pPr algn="r"/>
              <a:t>‹N°›</a:t>
            </a:fld>
            <a:endParaRPr lang="fr-FR" sz="1200" b="1" dirty="0">
              <a:solidFill>
                <a:srgbClr val="0057D4"/>
              </a:solidFill>
              <a:latin typeface="Tahoma" panose="020B0604030504040204" pitchFamily="34" charset="0"/>
              <a:ea typeface="Tahoma" panose="020B0604030504040204" pitchFamily="34" charset="0"/>
              <a:cs typeface="Tahoma" panose="020B0604030504040204" pitchFamily="34" charset="0"/>
            </a:endParaRPr>
          </a:p>
        </p:txBody>
      </p:sp>
      <p:sp>
        <p:nvSpPr>
          <p:cNvPr id="9" name="Espace réservé du texte 2"/>
          <p:cNvSpPr>
            <a:spLocks noGrp="1"/>
          </p:cNvSpPr>
          <p:nvPr>
            <p:ph type="body" sz="quarter" idx="10" hasCustomPrompt="1"/>
          </p:nvPr>
        </p:nvSpPr>
        <p:spPr>
          <a:xfrm>
            <a:off x="511200" y="390980"/>
            <a:ext cx="2681287" cy="298352"/>
          </a:xfrm>
          <a:prstGeom prst="rect">
            <a:avLst/>
          </a:prstGeom>
        </p:spPr>
        <p:txBody>
          <a:bodyPr/>
          <a:lstStyle>
            <a:lvl1pPr marL="0" indent="0">
              <a:buNone/>
              <a:defRPr sz="10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01 Titre du chapitre</a:t>
            </a:r>
          </a:p>
        </p:txBody>
      </p:sp>
      <p:sp>
        <p:nvSpPr>
          <p:cNvPr id="10" name="Espace réservé du texte 11"/>
          <p:cNvSpPr>
            <a:spLocks noGrp="1"/>
          </p:cNvSpPr>
          <p:nvPr>
            <p:ph type="body" sz="quarter" idx="11" hasCustomPrompt="1"/>
          </p:nvPr>
        </p:nvSpPr>
        <p:spPr>
          <a:xfrm>
            <a:off x="6661490" y="2134800"/>
            <a:ext cx="4943229" cy="570135"/>
          </a:xfrm>
          <a:prstGeom prst="rect">
            <a:avLst/>
          </a:prstGeom>
        </p:spPr>
        <p:txBody>
          <a:bodyPr/>
          <a:lstStyle>
            <a:lvl1pPr marL="0" indent="0">
              <a:buNone/>
              <a:defRPr sz="3200" b="1" baseline="0">
                <a:solidFill>
                  <a:srgbClr val="0057D4"/>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Titre de la page</a:t>
            </a:r>
          </a:p>
        </p:txBody>
      </p:sp>
      <p:sp>
        <p:nvSpPr>
          <p:cNvPr id="11" name="Espace réservé du texte 13"/>
          <p:cNvSpPr>
            <a:spLocks noGrp="1"/>
          </p:cNvSpPr>
          <p:nvPr>
            <p:ph type="body" sz="quarter" idx="12" hasCustomPrompt="1"/>
          </p:nvPr>
        </p:nvSpPr>
        <p:spPr>
          <a:xfrm>
            <a:off x="6661490" y="2869200"/>
            <a:ext cx="4943230" cy="3232150"/>
          </a:xfrm>
          <a:prstGeom prst="rect">
            <a:avLst/>
          </a:prstGeom>
        </p:spPr>
        <p:txBody>
          <a:bodyPr/>
          <a:lstStyle>
            <a:lvl1pPr marL="0" indent="0">
              <a:buNone/>
              <a:defRPr sz="1200" baseline="0">
                <a:latin typeface="Tahoma" panose="020B0604030504040204" pitchFamily="34" charset="0"/>
                <a:ea typeface="Tahoma" panose="020B0604030504040204" pitchFamily="34" charset="0"/>
                <a:cs typeface="Tahoma" panose="020B0604030504040204" pitchFamily="34" charset="0"/>
              </a:defRPr>
            </a:lvl1pPr>
          </a:lstStyle>
          <a:p>
            <a:pPr lvl="0"/>
            <a:r>
              <a:rPr lang="fr-FR" dirty="0"/>
              <a:t>Texte de la diapo</a:t>
            </a:r>
          </a:p>
        </p:txBody>
      </p:sp>
      <p:sp>
        <p:nvSpPr>
          <p:cNvPr id="12" name="Espace réservé du contenu 23"/>
          <p:cNvSpPr>
            <a:spLocks noGrp="1"/>
          </p:cNvSpPr>
          <p:nvPr>
            <p:ph sz="quarter" idx="14"/>
          </p:nvPr>
        </p:nvSpPr>
        <p:spPr>
          <a:xfrm>
            <a:off x="511199" y="1201738"/>
            <a:ext cx="4998291" cy="4910137"/>
          </a:xfrm>
          <a:prstGeom prst="rect">
            <a:avLst/>
          </a:prstGeo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65862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D68C7A-122A-B248-B9A4-3DFE1B4656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Espace réservé du texte 5"/>
          <p:cNvSpPr>
            <a:spLocks noGrp="1"/>
          </p:cNvSpPr>
          <p:nvPr>
            <p:ph type="body" sz="quarter" idx="10" hasCustomPrompt="1"/>
          </p:nvPr>
        </p:nvSpPr>
        <p:spPr>
          <a:xfrm>
            <a:off x="403200" y="2581200"/>
            <a:ext cx="7304087" cy="486534"/>
          </a:xfrm>
          <a:prstGeom prst="rect">
            <a:avLst/>
          </a:prstGeom>
        </p:spPr>
        <p:txBody>
          <a:bodyPr/>
          <a:lstStyle>
            <a:lvl1pPr marL="0" indent="0">
              <a:buNone/>
              <a:defRPr sz="32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Merci de votre participation</a:t>
            </a:r>
          </a:p>
        </p:txBody>
      </p:sp>
    </p:spTree>
    <p:extLst>
      <p:ext uri="{BB962C8B-B14F-4D97-AF65-F5344CB8AC3E}">
        <p14:creationId xmlns:p14="http://schemas.microsoft.com/office/powerpoint/2010/main" val="40506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8243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72" r:id="rId4"/>
    <p:sldLayoutId id="2147483662" r:id="rId5"/>
    <p:sldLayoutId id="2147483660" r:id="rId6"/>
    <p:sldLayoutId id="2147483661" r:id="rId7"/>
    <p:sldLayoutId id="2147483659" r:id="rId8"/>
    <p:sldLayoutId id="2147483674"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51" r:id="rId19"/>
    <p:sldLayoutId id="214748365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aidants.morbihan.fr/" TargetMode="External"/><Relationship Id="rId2" Type="http://schemas.openxmlformats.org/officeDocument/2006/relationships/hyperlink" Target="https://urldefense.com/v3/__http:/www.pourbienvieillirbretagne.fr__;!!JHwidN5GDYybVQWKWkQ!fk5qRn1pHw1-H2z_IpAjzNNiFb6lEzLLwQZ6RBYdweJ3a2KPMCGWsu5s9JCbN0F2hNIyWYousYFUpO-ezrXbHIqYvYNtdY1Ud0Nby6ZhAfY$"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bretagne.ars.sante.fr/"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mailto:formation@gerontopole-paysdelaloire.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Information collective </a:t>
            </a:r>
          </a:p>
        </p:txBody>
      </p:sp>
      <p:sp>
        <p:nvSpPr>
          <p:cNvPr id="3" name="Espace réservé du texte 2"/>
          <p:cNvSpPr>
            <a:spLocks noGrp="1"/>
          </p:cNvSpPr>
          <p:nvPr>
            <p:ph type="body" sz="quarter" idx="11"/>
          </p:nvPr>
        </p:nvSpPr>
        <p:spPr>
          <a:xfrm>
            <a:off x="403200" y="2653748"/>
            <a:ext cx="8009280" cy="413452"/>
          </a:xfrm>
        </p:spPr>
        <p:txBody>
          <a:bodyPr/>
          <a:lstStyle/>
          <a:p>
            <a:r>
              <a:rPr lang="fr-FR" dirty="0"/>
              <a:t>Appel à projets commun </a:t>
            </a:r>
            <a:r>
              <a:rPr lang="fr-FR" dirty="0" smtClean="0"/>
              <a:t>CFPPA 2025</a:t>
            </a:r>
            <a:endParaRPr lang="fr-FR" dirty="0"/>
          </a:p>
        </p:txBody>
      </p:sp>
      <p:sp>
        <p:nvSpPr>
          <p:cNvPr id="4" name="Espace réservé du texte 3"/>
          <p:cNvSpPr>
            <a:spLocks noGrp="1"/>
          </p:cNvSpPr>
          <p:nvPr>
            <p:ph type="body" sz="quarter" idx="12"/>
          </p:nvPr>
        </p:nvSpPr>
        <p:spPr>
          <a:xfrm>
            <a:off x="403200" y="3352844"/>
            <a:ext cx="6372000" cy="387407"/>
          </a:xfrm>
        </p:spPr>
        <p:txBody>
          <a:bodyPr/>
          <a:lstStyle/>
          <a:p>
            <a:r>
              <a:rPr lang="fr-FR" dirty="0" smtClean="0"/>
              <a:t>26/11/2024</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812" y="4084305"/>
            <a:ext cx="1968452" cy="652036"/>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543" y="4067448"/>
            <a:ext cx="1685513" cy="66889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257" y="3830121"/>
            <a:ext cx="1400578" cy="1417089"/>
          </a:xfrm>
          <a:prstGeom prst="rect">
            <a:avLst/>
          </a:prstGeom>
        </p:spPr>
      </p:pic>
      <p:pic>
        <p:nvPicPr>
          <p:cNvPr id="10" name="Image 9"/>
          <p:cNvPicPr>
            <a:picLocks noChangeAspect="1"/>
          </p:cNvPicPr>
          <p:nvPr/>
        </p:nvPicPr>
        <p:blipFill>
          <a:blip r:embed="rId5"/>
          <a:stretch>
            <a:fillRect/>
          </a:stretch>
        </p:blipFill>
        <p:spPr>
          <a:xfrm>
            <a:off x="5097241" y="4084305"/>
            <a:ext cx="1854644" cy="652036"/>
          </a:xfrm>
          <a:prstGeom prst="rect">
            <a:avLst/>
          </a:prstGeom>
        </p:spPr>
      </p:pic>
    </p:spTree>
    <p:extLst>
      <p:ext uri="{BB962C8B-B14F-4D97-AF65-F5344CB8AC3E}">
        <p14:creationId xmlns:p14="http://schemas.microsoft.com/office/powerpoint/2010/main" val="773523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2"/>
          </p:nvPr>
        </p:nvSpPr>
        <p:spPr>
          <a:xfrm>
            <a:off x="793749" y="1874027"/>
            <a:ext cx="10348595" cy="4846660"/>
          </a:xfrm>
        </p:spPr>
        <p:txBody>
          <a:bodyPr/>
          <a:lstStyle/>
          <a:p>
            <a:pPr marL="457200" lvl="1" indent="0">
              <a:buNone/>
            </a:pPr>
            <a:endParaRPr lang="fr-FR" sz="2000" dirty="0"/>
          </a:p>
          <a:p>
            <a:pPr marL="0" indent="0">
              <a:buNone/>
            </a:pPr>
            <a:endParaRPr lang="fr-FR" sz="1600" dirty="0"/>
          </a:p>
        </p:txBody>
      </p:sp>
      <p:sp>
        <p:nvSpPr>
          <p:cNvPr id="5" name="Espace réservé du texte 4"/>
          <p:cNvSpPr>
            <a:spLocks noGrp="1"/>
          </p:cNvSpPr>
          <p:nvPr>
            <p:ph type="body" sz="quarter" idx="10"/>
          </p:nvPr>
        </p:nvSpPr>
        <p:spPr>
          <a:xfrm>
            <a:off x="509752" y="531628"/>
            <a:ext cx="10524008" cy="457200"/>
          </a:xfrm>
        </p:spPr>
        <p:txBody>
          <a:bodyPr/>
          <a:lstStyle/>
          <a:p>
            <a:r>
              <a:rPr lang="fr-FR" sz="2400" dirty="0"/>
              <a:t>En lien avec la </a:t>
            </a:r>
            <a:r>
              <a:rPr lang="fr-FR" sz="2400" dirty="0" smtClean="0"/>
              <a:t>mesure </a:t>
            </a:r>
            <a:r>
              <a:rPr lang="fr-FR" sz="2400" dirty="0"/>
              <a:t>d’impact menée dans le Morbihan en 2023</a:t>
            </a:r>
          </a:p>
          <a:p>
            <a:endParaRPr lang="fr-FR" dirty="0"/>
          </a:p>
        </p:txBody>
      </p:sp>
      <p:sp>
        <p:nvSpPr>
          <p:cNvPr id="9" name="ZoneTexte 8"/>
          <p:cNvSpPr txBox="1"/>
          <p:nvPr/>
        </p:nvSpPr>
        <p:spPr>
          <a:xfrm>
            <a:off x="509752" y="2346887"/>
            <a:ext cx="10845820" cy="707886"/>
          </a:xfrm>
          <a:prstGeom prst="rect">
            <a:avLst/>
          </a:prstGeom>
          <a:noFill/>
        </p:spPr>
        <p:txBody>
          <a:bodyPr wrap="square" rtlCol="0">
            <a:spAutoFit/>
          </a:bodyPr>
          <a:lstStyle/>
          <a:p>
            <a:endParaRPr lang="fr-FR" sz="2000" dirty="0" smtClean="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 name="ZoneTexte 1"/>
          <p:cNvSpPr txBox="1"/>
          <p:nvPr/>
        </p:nvSpPr>
        <p:spPr>
          <a:xfrm>
            <a:off x="1051035" y="2690037"/>
            <a:ext cx="4775607" cy="369332"/>
          </a:xfrm>
          <a:prstGeom prst="rect">
            <a:avLst/>
          </a:prstGeom>
          <a:noFill/>
        </p:spPr>
        <p:txBody>
          <a:bodyPr wrap="square" rtlCol="0">
            <a:spAutoFit/>
          </a:bodyPr>
          <a:lstStyle/>
          <a:p>
            <a:endParaRPr lang="fr-FR" dirty="0"/>
          </a:p>
        </p:txBody>
      </p:sp>
      <p:sp>
        <p:nvSpPr>
          <p:cNvPr id="6" name="ZoneTexte 5"/>
          <p:cNvSpPr txBox="1"/>
          <p:nvPr/>
        </p:nvSpPr>
        <p:spPr>
          <a:xfrm>
            <a:off x="509752" y="979815"/>
            <a:ext cx="11430000" cy="5632311"/>
          </a:xfrm>
          <a:prstGeom prst="rect">
            <a:avLst/>
          </a:prstGeom>
          <a:noFill/>
        </p:spPr>
        <p:txBody>
          <a:bodyPr wrap="square" rtlCol="0">
            <a:spAutoFit/>
          </a:bodyPr>
          <a:lstStyle/>
          <a:p>
            <a:r>
              <a:rPr lang="fr-FR" b="1" u="sng" dirty="0" smtClean="0">
                <a:latin typeface="Tahoma" panose="020B0604030504040204" pitchFamily="34" charset="0"/>
                <a:ea typeface="Tahoma" panose="020B0604030504040204" pitchFamily="34" charset="0"/>
                <a:cs typeface="Tahoma" panose="020B0604030504040204" pitchFamily="34" charset="0"/>
              </a:rPr>
              <a:t>A retenir: </a:t>
            </a:r>
          </a:p>
          <a:p>
            <a:pPr algn="just"/>
            <a:endParaRPr lang="fr-FR" i="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Tx/>
              <a:buChar char="-"/>
            </a:pPr>
            <a:r>
              <a:rPr lang="fr-FR" dirty="0" smtClean="0">
                <a:latin typeface="Tahoma" panose="020B0604030504040204" pitchFamily="34" charset="0"/>
                <a:ea typeface="Tahoma" panose="020B0604030504040204" pitchFamily="34" charset="0"/>
                <a:cs typeface="Tahoma" panose="020B0604030504040204" pitchFamily="34" charset="0"/>
              </a:rPr>
              <a:t>Plus </a:t>
            </a:r>
            <a:r>
              <a:rPr lang="fr-FR" dirty="0">
                <a:latin typeface="Tahoma" panose="020B0604030504040204" pitchFamily="34" charset="0"/>
                <a:ea typeface="Tahoma" panose="020B0604030504040204" pitchFamily="34" charset="0"/>
                <a:cs typeface="Tahoma" panose="020B0604030504040204" pitchFamily="34" charset="0"/>
              </a:rPr>
              <a:t>une personne participe à une action, plus elle a envie de renouveler </a:t>
            </a:r>
            <a:r>
              <a:rPr lang="fr-FR" dirty="0" smtClean="0">
                <a:latin typeface="Tahoma" panose="020B0604030504040204" pitchFamily="34" charset="0"/>
                <a:ea typeface="Tahoma" panose="020B0604030504040204" pitchFamily="34" charset="0"/>
                <a:cs typeface="Tahoma" panose="020B0604030504040204" pitchFamily="34" charset="0"/>
              </a:rPr>
              <a:t>l’expérience</a:t>
            </a:r>
          </a:p>
          <a:p>
            <a:pPr algn="just"/>
            <a:endParaRPr lang="fr-FR" dirty="0">
              <a:latin typeface="Tahoma" panose="020B0604030504040204" pitchFamily="34" charset="0"/>
              <a:ea typeface="Tahoma" panose="020B0604030504040204" pitchFamily="34" charset="0"/>
              <a:cs typeface="Tahoma" panose="020B0604030504040204" pitchFamily="34" charset="0"/>
            </a:endParaRPr>
          </a:p>
          <a:p>
            <a:pPr algn="just"/>
            <a:r>
              <a:rPr lang="fr-FR" dirty="0" smtClean="0">
                <a:latin typeface="Tahoma" panose="020B0604030504040204" pitchFamily="34" charset="0"/>
                <a:ea typeface="Tahoma" panose="020B0604030504040204" pitchFamily="34" charset="0"/>
                <a:cs typeface="Tahoma" panose="020B0604030504040204" pitchFamily="34" charset="0"/>
              </a:rPr>
              <a:t>- Le </a:t>
            </a:r>
            <a:r>
              <a:rPr lang="fr-FR" dirty="0">
                <a:latin typeface="Tahoma" panose="020B0604030504040204" pitchFamily="34" charset="0"/>
                <a:ea typeface="Tahoma" panose="020B0604030504040204" pitchFamily="34" charset="0"/>
                <a:cs typeface="Tahoma" panose="020B0604030504040204" pitchFamily="34" charset="0"/>
              </a:rPr>
              <a:t>format « atelier » a plus d’impact que le format « conférence »</a:t>
            </a:r>
          </a:p>
          <a:p>
            <a:pPr algn="just"/>
            <a:endParaRPr lang="fr-FR" dirty="0" smtClean="0">
              <a:latin typeface="Tahoma" panose="020B0604030504040204" pitchFamily="34" charset="0"/>
              <a:ea typeface="Tahoma" panose="020B0604030504040204" pitchFamily="34" charset="0"/>
              <a:cs typeface="Tahoma" panose="020B0604030504040204" pitchFamily="34" charset="0"/>
            </a:endParaRPr>
          </a:p>
          <a:p>
            <a:pPr algn="just"/>
            <a:r>
              <a:rPr lang="fr-FR" dirty="0" smtClean="0">
                <a:latin typeface="Tahoma" panose="020B0604030504040204" pitchFamily="34" charset="0"/>
                <a:ea typeface="Tahoma" panose="020B0604030504040204" pitchFamily="34" charset="0"/>
                <a:cs typeface="Tahoma" panose="020B0604030504040204" pitchFamily="34" charset="0"/>
              </a:rPr>
              <a:t>Les fondements clés pour structurer les actions à financer afin qu’elles soient efficientes pour les participants:</a:t>
            </a:r>
          </a:p>
          <a:p>
            <a:pPr algn="just"/>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a:buFontTx/>
              <a:buChar char="-"/>
            </a:pPr>
            <a:r>
              <a:rPr lang="fr-FR" dirty="0" smtClean="0">
                <a:latin typeface="Tahoma" panose="020B0604030504040204" pitchFamily="34" charset="0"/>
                <a:ea typeface="Tahoma" panose="020B0604030504040204" pitchFamily="34" charset="0"/>
                <a:cs typeface="Tahoma" panose="020B0604030504040204" pitchFamily="34" charset="0"/>
              </a:rPr>
              <a:t>La motivation (attitude favorable pour atteindre le comportement visé) = plus la personne a l’intention de modifier son comportement, plus elle a de chances d’y parvenir</a:t>
            </a:r>
          </a:p>
          <a:p>
            <a:pPr algn="just"/>
            <a:r>
              <a:rPr lang="fr-FR" i="1" dirty="0" smtClean="0">
                <a:latin typeface="Tahoma" panose="020B0604030504040204" pitchFamily="34" charset="0"/>
                <a:ea typeface="Tahoma" panose="020B0604030504040204" pitchFamily="34" charset="0"/>
                <a:cs typeface="Tahoma" panose="020B0604030504040204" pitchFamily="34" charset="0"/>
              </a:rPr>
              <a:t>ex</a:t>
            </a:r>
            <a:r>
              <a:rPr lang="fr-FR" i="1" dirty="0">
                <a:latin typeface="Tahoma" panose="020B0604030504040204" pitchFamily="34" charset="0"/>
                <a:ea typeface="Tahoma" panose="020B0604030504040204" pitchFamily="34" charset="0"/>
                <a:cs typeface="Tahoma" panose="020B0604030504040204" pitchFamily="34" charset="0"/>
              </a:rPr>
              <a:t>: être favorable à manger plus équilibré, à se projeter sur l’aménagement de son </a:t>
            </a:r>
            <a:r>
              <a:rPr lang="fr-FR" i="1" dirty="0" smtClean="0">
                <a:latin typeface="Tahoma" panose="020B0604030504040204" pitchFamily="34" charset="0"/>
                <a:ea typeface="Tahoma" panose="020B0604030504040204" pitchFamily="34" charset="0"/>
                <a:cs typeface="Tahoma" panose="020B0604030504040204" pitchFamily="34" charset="0"/>
              </a:rPr>
              <a:t>logement</a:t>
            </a:r>
            <a:endParaRPr lang="fr-FR" u="sng"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a:buFontTx/>
              <a:buChar char="-"/>
            </a:pPr>
            <a:endParaRPr lang="fr-FR" u="sng"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a:buFontTx/>
              <a:buChar char="-"/>
            </a:pPr>
            <a:r>
              <a:rPr lang="fr-FR" dirty="0" smtClean="0">
                <a:latin typeface="Tahoma" panose="020B0604030504040204" pitchFamily="34" charset="0"/>
                <a:ea typeface="Tahoma" panose="020B0604030504040204" pitchFamily="34" charset="0"/>
                <a:cs typeface="Tahoma" panose="020B0604030504040204" pitchFamily="34" charset="0"/>
              </a:rPr>
              <a:t>Le pouvoir d’agir (la personne est actrice et se sent en capacité de) = plus la personne se sent en capacité de modifier son comportement, plus elle y parvient</a:t>
            </a:r>
          </a:p>
          <a:p>
            <a:pPr algn="just"/>
            <a:r>
              <a:rPr lang="fr-FR" i="1" dirty="0">
                <a:latin typeface="Tahoma" panose="020B0604030504040204" pitchFamily="34" charset="0"/>
                <a:ea typeface="Tahoma" panose="020B0604030504040204" pitchFamily="34" charset="0"/>
                <a:cs typeface="Tahoma" panose="020B0604030504040204" pitchFamily="34" charset="0"/>
              </a:rPr>
              <a:t>e</a:t>
            </a:r>
            <a:r>
              <a:rPr lang="fr-FR" i="1" dirty="0" smtClean="0">
                <a:latin typeface="Tahoma" panose="020B0604030504040204" pitchFamily="34" charset="0"/>
                <a:ea typeface="Tahoma" panose="020B0604030504040204" pitchFamily="34" charset="0"/>
                <a:cs typeface="Tahoma" panose="020B0604030504040204" pitchFamily="34" charset="0"/>
              </a:rPr>
              <a:t>x: se sent en capacité/ compétente pour reprendre le bus pour sortir de chez elle, de refaire des exercices pour stimuler sa mémoire, de motricité</a:t>
            </a:r>
          </a:p>
          <a:p>
            <a:pPr algn="just"/>
            <a:endParaRPr lang="fr-FR" i="1" dirty="0">
              <a:latin typeface="Tahoma" panose="020B0604030504040204" pitchFamily="34" charset="0"/>
              <a:ea typeface="Tahoma" panose="020B0604030504040204" pitchFamily="34" charset="0"/>
              <a:cs typeface="Tahoma" panose="020B0604030504040204" pitchFamily="34" charset="0"/>
            </a:endParaRPr>
          </a:p>
          <a:p>
            <a:pPr algn="just"/>
            <a:r>
              <a:rPr lang="fr-FR"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Nous vous proposons de vous présenter en détails la démarche de valorisation de l’impact des actions financées en 2023 </a:t>
            </a:r>
            <a:r>
              <a:rPr lang="fr-FR" b="1" u="sng"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en </a:t>
            </a:r>
            <a:r>
              <a:rPr lang="fr-FR" b="1" u="sng"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visio</a:t>
            </a:r>
            <a:r>
              <a:rPr lang="fr-FR" b="1" u="sng"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en décembre (date et lien à venir)</a:t>
            </a:r>
            <a:endParaRPr lang="fr-FR"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fr-FR"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743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2"/>
          </p:nvPr>
        </p:nvSpPr>
        <p:spPr>
          <a:xfrm>
            <a:off x="793749" y="1874027"/>
            <a:ext cx="10348595" cy="4846660"/>
          </a:xfrm>
        </p:spPr>
        <p:txBody>
          <a:bodyPr/>
          <a:lstStyle/>
          <a:p>
            <a:pPr marL="457200" lvl="1" indent="0">
              <a:buNone/>
            </a:pPr>
            <a:endParaRPr lang="fr-FR" sz="2000" dirty="0"/>
          </a:p>
          <a:p>
            <a:pPr marL="0" indent="0">
              <a:buNone/>
            </a:pPr>
            <a:endParaRPr lang="fr-FR" sz="1600" dirty="0"/>
          </a:p>
        </p:txBody>
      </p:sp>
      <p:sp>
        <p:nvSpPr>
          <p:cNvPr id="5" name="Espace réservé du texte 4"/>
          <p:cNvSpPr>
            <a:spLocks noGrp="1"/>
          </p:cNvSpPr>
          <p:nvPr>
            <p:ph type="body" sz="quarter" idx="10"/>
          </p:nvPr>
        </p:nvSpPr>
        <p:spPr>
          <a:xfrm>
            <a:off x="509752" y="531628"/>
            <a:ext cx="10524008" cy="457200"/>
          </a:xfrm>
        </p:spPr>
        <p:txBody>
          <a:bodyPr/>
          <a:lstStyle/>
          <a:p>
            <a:r>
              <a:rPr lang="fr-FR" sz="2400" dirty="0" smtClean="0"/>
              <a:t>Evolutions du CDC :</a:t>
            </a:r>
          </a:p>
          <a:p>
            <a:endParaRPr lang="fr-FR" sz="2400" dirty="0"/>
          </a:p>
          <a:p>
            <a:endParaRPr lang="fr-FR" dirty="0"/>
          </a:p>
        </p:txBody>
      </p:sp>
      <p:sp>
        <p:nvSpPr>
          <p:cNvPr id="9" name="ZoneTexte 8"/>
          <p:cNvSpPr txBox="1"/>
          <p:nvPr/>
        </p:nvSpPr>
        <p:spPr>
          <a:xfrm>
            <a:off x="509752" y="2346887"/>
            <a:ext cx="10845820" cy="707886"/>
          </a:xfrm>
          <a:prstGeom prst="rect">
            <a:avLst/>
          </a:prstGeom>
          <a:noFill/>
        </p:spPr>
        <p:txBody>
          <a:bodyPr wrap="square" rtlCol="0">
            <a:spAutoFit/>
          </a:bodyPr>
          <a:lstStyle/>
          <a:p>
            <a:endParaRPr lang="fr-FR" sz="2000" dirty="0" smtClean="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 name="ZoneTexte 1"/>
          <p:cNvSpPr txBox="1"/>
          <p:nvPr/>
        </p:nvSpPr>
        <p:spPr>
          <a:xfrm>
            <a:off x="1051035" y="2690037"/>
            <a:ext cx="4775607" cy="369332"/>
          </a:xfrm>
          <a:prstGeom prst="rect">
            <a:avLst/>
          </a:prstGeom>
          <a:noFill/>
        </p:spPr>
        <p:txBody>
          <a:bodyPr wrap="square" rtlCol="0">
            <a:spAutoFit/>
          </a:bodyPr>
          <a:lstStyle/>
          <a:p>
            <a:endParaRPr lang="fr-FR" dirty="0"/>
          </a:p>
        </p:txBody>
      </p:sp>
      <p:sp>
        <p:nvSpPr>
          <p:cNvPr id="6" name="ZoneTexte 5"/>
          <p:cNvSpPr txBox="1"/>
          <p:nvPr/>
        </p:nvSpPr>
        <p:spPr>
          <a:xfrm>
            <a:off x="370415" y="1065028"/>
            <a:ext cx="11430000" cy="7017306"/>
          </a:xfrm>
          <a:prstGeom prst="rect">
            <a:avLst/>
          </a:prstGeom>
          <a:noFill/>
        </p:spPr>
        <p:txBody>
          <a:bodyPr wrap="square" rtlCol="0">
            <a:spAutoFit/>
          </a:bodyPr>
          <a:lstStyle/>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lvl="1"/>
            <a:r>
              <a:rPr lang="fr-FR" dirty="0" smtClean="0">
                <a:latin typeface="Tahoma" panose="020B0604030504040204" pitchFamily="34" charset="0"/>
                <a:ea typeface="Tahoma" panose="020B0604030504040204" pitchFamily="34" charset="0"/>
                <a:cs typeface="Tahoma" panose="020B0604030504040204" pitchFamily="34" charset="0"/>
              </a:rPr>
              <a:t>Afin de vous guider dans votre présentation de projet :</a:t>
            </a:r>
          </a:p>
          <a:p>
            <a:pPr lvl="1"/>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références consultables, définitions </a:t>
            </a:r>
            <a:r>
              <a:rPr lang="fr-FR" dirty="0">
                <a:latin typeface="Tahoma" panose="020B0604030504040204" pitchFamily="34" charset="0"/>
                <a:ea typeface="Tahoma" panose="020B0604030504040204" pitchFamily="34" charset="0"/>
                <a:cs typeface="Tahoma" panose="020B0604030504040204" pitchFamily="34" charset="0"/>
              </a:rPr>
              <a:t>et autres financements </a:t>
            </a:r>
            <a:r>
              <a:rPr lang="fr-FR" dirty="0" smtClean="0">
                <a:latin typeface="Tahoma" panose="020B0604030504040204" pitchFamily="34" charset="0"/>
                <a:ea typeface="Tahoma" panose="020B0604030504040204" pitchFamily="34" charset="0"/>
                <a:cs typeface="Tahoma" panose="020B0604030504040204" pitchFamily="34" charset="0"/>
              </a:rPr>
              <a:t>possibles (PRS</a:t>
            </a:r>
            <a:r>
              <a:rPr lang="fr-FR" dirty="0">
                <a:latin typeface="Tahoma" panose="020B0604030504040204" pitchFamily="34" charset="0"/>
                <a:ea typeface="Tahoma" panose="020B0604030504040204" pitchFamily="34" charset="0"/>
                <a:cs typeface="Tahoma" panose="020B0604030504040204" pitchFamily="34" charset="0"/>
              </a:rPr>
              <a:t>, schéma départemental, CLS, Observatoire fragilités CARSAT, santé publique France, CNSA, </a:t>
            </a:r>
            <a:r>
              <a:rPr lang="fr-FR" dirty="0" err="1">
                <a:latin typeface="Tahoma" panose="020B0604030504040204" pitchFamily="34" charset="0"/>
                <a:ea typeface="Tahoma" panose="020B0604030504040204" pitchFamily="34" charset="0"/>
                <a:cs typeface="Tahoma" panose="020B0604030504040204" pitchFamily="34" charset="0"/>
              </a:rPr>
              <a:t>Viva</a:t>
            </a:r>
            <a:r>
              <a:rPr lang="fr-FR" dirty="0">
                <a:latin typeface="Tahoma" panose="020B0604030504040204" pitchFamily="34" charset="0"/>
                <a:ea typeface="Tahoma" panose="020B0604030504040204" pitchFamily="34" charset="0"/>
                <a:cs typeface="Tahoma" panose="020B0604030504040204" pitchFamily="34" charset="0"/>
              </a:rPr>
              <a:t> </a:t>
            </a:r>
            <a:r>
              <a:rPr lang="fr-FR" dirty="0" err="1">
                <a:latin typeface="Tahoma" panose="020B0604030504040204" pitchFamily="34" charset="0"/>
                <a:ea typeface="Tahoma" panose="020B0604030504040204" pitchFamily="34" charset="0"/>
                <a:cs typeface="Tahoma" panose="020B0604030504040204" pitchFamily="34" charset="0"/>
              </a:rPr>
              <a:t>Lab</a:t>
            </a:r>
            <a:r>
              <a:rPr lang="fr-FR" dirty="0" smtClean="0">
                <a:latin typeface="Tahoma" panose="020B0604030504040204" pitchFamily="34" charset="0"/>
                <a:ea typeface="Tahoma" panose="020B0604030504040204" pitchFamily="34" charset="0"/>
                <a:cs typeface="Tahoma" panose="020B0604030504040204" pitchFamily="34" charset="0"/>
              </a:rPr>
              <a:t>…)</a:t>
            </a:r>
          </a:p>
          <a:p>
            <a:pPr lvl="1"/>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précisions sur les statuts et actions éligibles</a:t>
            </a: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Annexes </a:t>
            </a:r>
            <a:r>
              <a:rPr lang="fr-FR" dirty="0">
                <a:latin typeface="Tahoma" panose="020B0604030504040204" pitchFamily="34" charset="0"/>
                <a:ea typeface="Tahoma" panose="020B0604030504040204" pitchFamily="34" charset="0"/>
                <a:cs typeface="Tahoma" panose="020B0604030504040204" pitchFamily="34" charset="0"/>
              </a:rPr>
              <a:t>CDC : grille analyse utilisée pour </a:t>
            </a:r>
            <a:r>
              <a:rPr lang="fr-FR" dirty="0" smtClean="0">
                <a:latin typeface="Tahoma" panose="020B0604030504040204" pitchFamily="34" charset="0"/>
                <a:ea typeface="Tahoma" panose="020B0604030504040204" pitchFamily="34" charset="0"/>
                <a:cs typeface="Tahoma" panose="020B0604030504040204" pitchFamily="34" charset="0"/>
              </a:rPr>
              <a:t>l’instruction</a:t>
            </a: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a:latin typeface="Tahoma" panose="020B0604030504040204" pitchFamily="34" charset="0"/>
                <a:ea typeface="Tahoma" panose="020B0604030504040204" pitchFamily="34" charset="0"/>
                <a:cs typeface="Tahoma" panose="020B0604030504040204" pitchFamily="34" charset="0"/>
              </a:rPr>
              <a:t>Partenariat </a:t>
            </a:r>
            <a:r>
              <a:rPr lang="fr-FR" dirty="0" smtClean="0">
                <a:latin typeface="Tahoma" panose="020B0604030504040204" pitchFamily="34" charset="0"/>
                <a:ea typeface="Tahoma" panose="020B0604030504040204" pitchFamily="34" charset="0"/>
                <a:cs typeface="Tahoma" panose="020B0604030504040204" pitchFamily="34" charset="0"/>
              </a:rPr>
              <a:t>obligatoire avec </a:t>
            </a:r>
            <a:r>
              <a:rPr lang="fr-FR" dirty="0">
                <a:latin typeface="Tahoma" panose="020B0604030504040204" pitchFamily="34" charset="0"/>
                <a:ea typeface="Tahoma" panose="020B0604030504040204" pitchFamily="34" charset="0"/>
                <a:cs typeface="Tahoma" panose="020B0604030504040204" pitchFamily="34" charset="0"/>
              </a:rPr>
              <a:t>les acteurs clés: CRT </a:t>
            </a:r>
            <a:r>
              <a:rPr lang="fr-FR" dirty="0" smtClean="0">
                <a:latin typeface="Tahoma" panose="020B0604030504040204" pitchFamily="34" charset="0"/>
                <a:ea typeface="Tahoma" panose="020B0604030504040204" pitchFamily="34" charset="0"/>
                <a:cs typeface="Tahoma" panose="020B0604030504040204" pitchFamily="34" charset="0"/>
              </a:rPr>
              <a:t>si existant pour </a:t>
            </a:r>
            <a:r>
              <a:rPr lang="fr-FR" dirty="0">
                <a:latin typeface="Tahoma" panose="020B0604030504040204" pitchFamily="34" charset="0"/>
                <a:ea typeface="Tahoma" panose="020B0604030504040204" pitchFamily="34" charset="0"/>
                <a:cs typeface="Tahoma" panose="020B0604030504040204" pitchFamily="34" charset="0"/>
              </a:rPr>
              <a:t>EHPAD et PFR pour « soutien aux aidants »  </a:t>
            </a:r>
            <a:endParaRPr lang="fr-FR" dirty="0" smtClean="0">
              <a:latin typeface="Tahoma" panose="020B0604030504040204" pitchFamily="34" charset="0"/>
              <a:ea typeface="Tahoma" panose="020B0604030504040204" pitchFamily="34" charset="0"/>
              <a:cs typeface="Tahoma" panose="020B0604030504040204" pitchFamily="34" charset="0"/>
            </a:endParaRPr>
          </a:p>
          <a:p>
            <a:pPr lvl="1"/>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Modification </a:t>
            </a:r>
            <a:r>
              <a:rPr lang="fr-FR" dirty="0">
                <a:latin typeface="Tahoma" panose="020B0604030504040204" pitchFamily="34" charset="0"/>
                <a:ea typeface="Tahoma" panose="020B0604030504040204" pitchFamily="34" charset="0"/>
                <a:cs typeface="Tahoma" panose="020B0604030504040204" pitchFamily="34" charset="0"/>
              </a:rPr>
              <a:t>du terme « gratuité » par « </a:t>
            </a:r>
            <a:r>
              <a:rPr lang="fr-FR" i="1" dirty="0">
                <a:latin typeface="Tahoma" panose="020B0604030504040204" pitchFamily="34" charset="0"/>
                <a:ea typeface="Tahoma" panose="020B0604030504040204" pitchFamily="34" charset="0"/>
                <a:cs typeface="Tahoma" panose="020B0604030504040204" pitchFamily="34" charset="0"/>
              </a:rPr>
              <a:t>Gratuité ou participation symbolique</a:t>
            </a:r>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a:t>
            </a:r>
          </a:p>
          <a:p>
            <a:pPr lvl="1" algn="just"/>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a:latin typeface="Tahoma" panose="020B0604030504040204" pitchFamily="34" charset="0"/>
                <a:ea typeface="Tahoma" panose="020B0604030504040204" pitchFamily="34" charset="0"/>
                <a:cs typeface="Tahoma" panose="020B0604030504040204" pitchFamily="34" charset="0"/>
              </a:rPr>
              <a:t>Préciser l’évaluation projetée dans les </a:t>
            </a:r>
            <a:r>
              <a:rPr lang="fr-FR" dirty="0" smtClean="0">
                <a:latin typeface="Tahoma" panose="020B0604030504040204" pitchFamily="34" charset="0"/>
                <a:ea typeface="Tahoma" panose="020B0604030504040204" pitchFamily="34" charset="0"/>
                <a:cs typeface="Tahoma" panose="020B0604030504040204" pitchFamily="34" charset="0"/>
              </a:rPr>
              <a:t>candidatures</a:t>
            </a:r>
          </a:p>
          <a:p>
            <a:pPr lvl="1"/>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Actions </a:t>
            </a:r>
            <a:r>
              <a:rPr lang="fr-FR" dirty="0">
                <a:latin typeface="Tahoma" panose="020B0604030504040204" pitchFamily="34" charset="0"/>
                <a:ea typeface="Tahoma" panose="020B0604030504040204" pitchFamily="34" charset="0"/>
                <a:cs typeface="Tahoma" panose="020B0604030504040204" pitchFamily="34" charset="0"/>
              </a:rPr>
              <a:t>pouvant exister après le financement de la CFPPA : </a:t>
            </a:r>
            <a:r>
              <a:rPr lang="fr-FR" i="1" dirty="0">
                <a:latin typeface="Tahoma" panose="020B0604030504040204" pitchFamily="34" charset="0"/>
                <a:ea typeface="Tahoma" panose="020B0604030504040204" pitchFamily="34" charset="0"/>
                <a:cs typeface="Tahoma" panose="020B0604030504040204" pitchFamily="34" charset="0"/>
              </a:rPr>
              <a:t>« Une attention particulière sera portée aux actions pouvant être pérennisées suite au conventionnement </a:t>
            </a:r>
            <a:r>
              <a:rPr lang="fr-FR" i="1" dirty="0" smtClean="0"/>
              <a:t>»</a:t>
            </a:r>
          </a:p>
          <a:p>
            <a:pPr lvl="1" algn="just"/>
            <a:endParaRPr lang="fr-FR" dirty="0">
              <a:latin typeface="Tahoma" panose="020B0604030504040204" pitchFamily="34" charset="0"/>
              <a:ea typeface="Tahoma" panose="020B0604030504040204" pitchFamily="34" charset="0"/>
              <a:cs typeface="Tahoma" panose="020B0604030504040204" pitchFamily="34" charset="0"/>
            </a:endParaRPr>
          </a:p>
          <a:p>
            <a:pPr lvl="1" algn="just"/>
            <a:endParaRPr lang="fr-FR" dirty="0" smtClean="0">
              <a:latin typeface="Tahoma" panose="020B0604030504040204" pitchFamily="34" charset="0"/>
              <a:ea typeface="Tahoma" panose="020B0604030504040204" pitchFamily="34" charset="0"/>
              <a:cs typeface="Tahoma" panose="020B0604030504040204" pitchFamily="34" charset="0"/>
            </a:endParaRP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endParaRPr lang="fr-FR"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600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2"/>
          </p:nvPr>
        </p:nvSpPr>
        <p:spPr>
          <a:xfrm>
            <a:off x="793749" y="1874027"/>
            <a:ext cx="10348595" cy="4846660"/>
          </a:xfrm>
        </p:spPr>
        <p:txBody>
          <a:bodyPr/>
          <a:lstStyle/>
          <a:p>
            <a:pPr marL="457200" lvl="1" indent="0">
              <a:buNone/>
            </a:pPr>
            <a:endParaRPr lang="fr-FR" sz="2000" dirty="0"/>
          </a:p>
          <a:p>
            <a:pPr marL="0" indent="0">
              <a:buNone/>
            </a:pPr>
            <a:endParaRPr lang="fr-FR" sz="1600" dirty="0"/>
          </a:p>
        </p:txBody>
      </p:sp>
      <p:sp>
        <p:nvSpPr>
          <p:cNvPr id="5" name="Espace réservé du texte 4"/>
          <p:cNvSpPr>
            <a:spLocks noGrp="1"/>
          </p:cNvSpPr>
          <p:nvPr>
            <p:ph type="body" sz="quarter" idx="10"/>
          </p:nvPr>
        </p:nvSpPr>
        <p:spPr>
          <a:xfrm>
            <a:off x="509752" y="531628"/>
            <a:ext cx="10524008" cy="457200"/>
          </a:xfrm>
        </p:spPr>
        <p:txBody>
          <a:bodyPr/>
          <a:lstStyle/>
          <a:p>
            <a:r>
              <a:rPr lang="fr-FR" sz="2400" dirty="0" smtClean="0"/>
              <a:t>Evolutions du CDC :</a:t>
            </a:r>
          </a:p>
          <a:p>
            <a:endParaRPr lang="fr-FR" sz="2400" dirty="0"/>
          </a:p>
          <a:p>
            <a:endParaRPr lang="fr-FR" dirty="0"/>
          </a:p>
        </p:txBody>
      </p:sp>
      <p:sp>
        <p:nvSpPr>
          <p:cNvPr id="9" name="ZoneTexte 8"/>
          <p:cNvSpPr txBox="1"/>
          <p:nvPr/>
        </p:nvSpPr>
        <p:spPr>
          <a:xfrm>
            <a:off x="509752" y="2346887"/>
            <a:ext cx="10845820" cy="707886"/>
          </a:xfrm>
          <a:prstGeom prst="rect">
            <a:avLst/>
          </a:prstGeom>
          <a:noFill/>
        </p:spPr>
        <p:txBody>
          <a:bodyPr wrap="square" rtlCol="0">
            <a:spAutoFit/>
          </a:bodyPr>
          <a:lstStyle/>
          <a:p>
            <a:endParaRPr lang="fr-FR" sz="2000" dirty="0" smtClean="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 name="ZoneTexte 1"/>
          <p:cNvSpPr txBox="1"/>
          <p:nvPr/>
        </p:nvSpPr>
        <p:spPr>
          <a:xfrm>
            <a:off x="1051035" y="2690037"/>
            <a:ext cx="4775607" cy="369332"/>
          </a:xfrm>
          <a:prstGeom prst="rect">
            <a:avLst/>
          </a:prstGeom>
          <a:noFill/>
        </p:spPr>
        <p:txBody>
          <a:bodyPr wrap="square" rtlCol="0">
            <a:spAutoFit/>
          </a:bodyPr>
          <a:lstStyle/>
          <a:p>
            <a:endParaRPr lang="fr-FR" dirty="0"/>
          </a:p>
        </p:txBody>
      </p:sp>
      <p:sp>
        <p:nvSpPr>
          <p:cNvPr id="6" name="ZoneTexte 5"/>
          <p:cNvSpPr txBox="1"/>
          <p:nvPr/>
        </p:nvSpPr>
        <p:spPr>
          <a:xfrm>
            <a:off x="370415" y="1065028"/>
            <a:ext cx="11430000" cy="4524315"/>
          </a:xfrm>
          <a:prstGeom prst="rect">
            <a:avLst/>
          </a:prstGeom>
          <a:noFill/>
        </p:spPr>
        <p:txBody>
          <a:bodyPr wrap="square" rtlCol="0">
            <a:spAutoFit/>
          </a:bodyPr>
          <a:lstStyle/>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lvl="1"/>
            <a:r>
              <a:rPr lang="fr-FR" dirty="0" smtClean="0">
                <a:latin typeface="Tahoma" panose="020B0604030504040204" pitchFamily="34" charset="0"/>
                <a:ea typeface="Tahoma" panose="020B0604030504040204" pitchFamily="34" charset="0"/>
                <a:cs typeface="Tahoma" panose="020B0604030504040204" pitchFamily="34" charset="0"/>
              </a:rPr>
              <a:t>En lien avec les conclusions de la démarche de valorisation de l’impact auprès des bénéficiaires : </a:t>
            </a: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préconisations de formats (ex: si conférence, couplage avec ateliers = plus d’efficience)</a:t>
            </a: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intégration de la motivation et du pouvoir d’agir des personnes</a:t>
            </a: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Aller vers les non participants en innovant</a:t>
            </a:r>
          </a:p>
          <a:p>
            <a:pPr lvl="1"/>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fr-FR" dirty="0" smtClean="0">
                <a:latin typeface="Tahoma" panose="020B0604030504040204" pitchFamily="34" charset="0"/>
                <a:ea typeface="Tahoma" panose="020B0604030504040204" pitchFamily="34" charset="0"/>
                <a:cs typeface="Tahoma" panose="020B0604030504040204" pitchFamily="34" charset="0"/>
              </a:rPr>
              <a:t>Présenter aux participants les </a:t>
            </a:r>
            <a:r>
              <a:rPr lang="fr-FR" dirty="0">
                <a:latin typeface="Tahoma" panose="020B0604030504040204" pitchFamily="34" charset="0"/>
                <a:ea typeface="Tahoma" panose="020B0604030504040204" pitchFamily="34" charset="0"/>
                <a:cs typeface="Tahoma" panose="020B0604030504040204" pitchFamily="34" charset="0"/>
              </a:rPr>
              <a:t>trois dispositifs et outils majeurs dédiés au public cible : l’Espace Autonomie Santé ou le CLIC du territoire d’intervention, le site pourbienvieillirbretagne.fr et le site </a:t>
            </a:r>
            <a:r>
              <a:rPr lang="fr-FR" dirty="0" smtClean="0">
                <a:latin typeface="Tahoma" panose="020B0604030504040204" pitchFamily="34" charset="0"/>
                <a:ea typeface="Tahoma" panose="020B0604030504040204" pitchFamily="34" charset="0"/>
                <a:cs typeface="Tahoma" panose="020B0604030504040204" pitchFamily="34" charset="0"/>
              </a:rPr>
              <a:t>aidantsmorbihan.fr</a:t>
            </a:r>
          </a:p>
          <a:p>
            <a:pPr marL="742950" lvl="1" indent="-285750">
              <a:buFont typeface="Wingdings" panose="05000000000000000000" pitchFamily="2" charset="2"/>
              <a:buChar char="Ø"/>
            </a:pPr>
            <a:endParaRPr lang="fr-FR" dirty="0" smtClean="0">
              <a:latin typeface="Tahoma" panose="020B0604030504040204" pitchFamily="34" charset="0"/>
              <a:ea typeface="Tahoma" panose="020B0604030504040204" pitchFamily="34" charset="0"/>
              <a:cs typeface="Tahoma" panose="020B0604030504040204" pitchFamily="34" charset="0"/>
            </a:endParaRP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endParaRPr lang="fr-FR" dirty="0">
              <a:latin typeface="Tahoma" panose="020B0604030504040204" pitchFamily="34" charset="0"/>
              <a:ea typeface="Tahoma" panose="020B0604030504040204" pitchFamily="34" charset="0"/>
              <a:cs typeface="Tahoma" panose="020B0604030504040204" pitchFamily="34" charset="0"/>
            </a:endParaRPr>
          </a:p>
          <a:p>
            <a:endParaRPr lang="fr-FR"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0160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0399" y="2368730"/>
            <a:ext cx="9656709" cy="1828801"/>
          </a:xfrm>
        </p:spPr>
        <p:txBody>
          <a:bodyPr/>
          <a:lstStyle/>
          <a:p>
            <a:r>
              <a:rPr lang="fr-FR" dirty="0"/>
              <a:t>Appel à projets commun </a:t>
            </a:r>
            <a:r>
              <a:rPr lang="fr-FR" dirty="0" smtClean="0"/>
              <a:t>2025 : enveloppes, calendrier, cahier des charges</a:t>
            </a:r>
            <a:endParaRPr lang="fr-FR" dirty="0"/>
          </a:p>
        </p:txBody>
      </p:sp>
    </p:spTree>
    <p:extLst>
      <p:ext uri="{BB962C8B-B14F-4D97-AF65-F5344CB8AC3E}">
        <p14:creationId xmlns:p14="http://schemas.microsoft.com/office/powerpoint/2010/main" val="420080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smtClean="0"/>
              <a:t>AAP 2025: Enveloppes</a:t>
            </a:r>
            <a:endParaRPr lang="fr-FR" dirty="0"/>
          </a:p>
        </p:txBody>
      </p:sp>
      <p:sp>
        <p:nvSpPr>
          <p:cNvPr id="4" name="Espace réservé du contenu 3"/>
          <p:cNvSpPr>
            <a:spLocks noGrp="1"/>
          </p:cNvSpPr>
          <p:nvPr>
            <p:ph sz="quarter" idx="12"/>
          </p:nvPr>
        </p:nvSpPr>
        <p:spPr/>
        <p:txBody>
          <a:bodyPr anchor="ctr"/>
          <a:lstStyle/>
          <a:p>
            <a:r>
              <a:rPr lang="fr-FR" dirty="0" smtClean="0"/>
              <a:t>Enveloppe CFPPA : 600 000 €</a:t>
            </a:r>
          </a:p>
          <a:p>
            <a:pPr marL="0" indent="0">
              <a:buNone/>
            </a:pPr>
            <a:endParaRPr lang="fr-FR" dirty="0" smtClean="0"/>
          </a:p>
          <a:p>
            <a:r>
              <a:rPr lang="fr-FR" dirty="0" smtClean="0"/>
              <a:t>Enveloppe PBVB: 220 000 €</a:t>
            </a:r>
          </a:p>
          <a:p>
            <a:pPr marL="0" indent="0">
              <a:buNone/>
            </a:pPr>
            <a:endParaRPr lang="fr-FR" dirty="0" smtClean="0"/>
          </a:p>
          <a:p>
            <a:r>
              <a:rPr lang="fr-FR" dirty="0" smtClean="0"/>
              <a:t>Enveloppe ARS: 25 000 €  </a:t>
            </a:r>
          </a:p>
          <a:p>
            <a:pPr marL="0" indent="0">
              <a:buNone/>
            </a:pPr>
            <a:endParaRPr lang="fr-FR" dirty="0" smtClean="0"/>
          </a:p>
          <a:p>
            <a:pPr marL="0" indent="0">
              <a:buNone/>
            </a:pPr>
            <a:r>
              <a:rPr lang="fr-FR" b="1" dirty="0" smtClean="0"/>
              <a:t> TOTAL = 845 000 €</a:t>
            </a:r>
            <a:endParaRPr lang="fr-FR" b="1" dirty="0"/>
          </a:p>
        </p:txBody>
      </p:sp>
      <p:sp>
        <p:nvSpPr>
          <p:cNvPr id="6" name="Espace réservé du texte 5"/>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728856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051035" y="434775"/>
            <a:ext cx="8503512" cy="570135"/>
          </a:xfrm>
        </p:spPr>
        <p:txBody>
          <a:bodyPr/>
          <a:lstStyle/>
          <a:p>
            <a:r>
              <a:rPr lang="fr-FR" dirty="0" smtClean="0"/>
              <a:t>AAP 2025: Calendrier</a:t>
            </a:r>
            <a:endParaRPr lang="fr-FR" dirty="0"/>
          </a:p>
        </p:txBody>
      </p:sp>
      <p:sp>
        <p:nvSpPr>
          <p:cNvPr id="4" name="ZoneTexte 3"/>
          <p:cNvSpPr txBox="1"/>
          <p:nvPr/>
        </p:nvSpPr>
        <p:spPr>
          <a:xfrm>
            <a:off x="533400" y="1099458"/>
            <a:ext cx="10493828" cy="5355312"/>
          </a:xfrm>
          <a:prstGeom prst="rect">
            <a:avLst/>
          </a:prstGeom>
          <a:noFill/>
        </p:spPr>
        <p:txBody>
          <a:bodyPr wrap="square" rtlCol="0">
            <a:spAutoFit/>
          </a:bodyPr>
          <a:lstStyle/>
          <a:p>
            <a:pPr lvl="0"/>
            <a:r>
              <a:rPr lang="fr-FR" b="1" dirty="0">
                <a:latin typeface="Tahoma" panose="020B0604030504040204" pitchFamily="34" charset="0"/>
                <a:ea typeface="Tahoma" panose="020B0604030504040204" pitchFamily="34" charset="0"/>
                <a:cs typeface="Tahoma" panose="020B0604030504040204" pitchFamily="34" charset="0"/>
              </a:rPr>
              <a:t>25/11/24</a:t>
            </a:r>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séance </a:t>
            </a:r>
            <a:r>
              <a:rPr lang="fr-FR" dirty="0">
                <a:latin typeface="Tahoma" panose="020B0604030504040204" pitchFamily="34" charset="0"/>
                <a:ea typeface="Tahoma" panose="020B0604030504040204" pitchFamily="34" charset="0"/>
                <a:cs typeface="Tahoma" panose="020B0604030504040204" pitchFamily="34" charset="0"/>
              </a:rPr>
              <a:t>plénière de la CFPPA </a:t>
            </a:r>
            <a:endParaRPr lang="fr-FR" dirty="0" smtClean="0">
              <a:latin typeface="Tahoma" panose="020B0604030504040204" pitchFamily="34" charset="0"/>
              <a:ea typeface="Tahoma" panose="020B0604030504040204" pitchFamily="34" charset="0"/>
              <a:cs typeface="Tahoma" panose="020B0604030504040204" pitchFamily="34" charset="0"/>
            </a:endParaRPr>
          </a:p>
          <a:p>
            <a:pPr lvl="0"/>
            <a:r>
              <a:rPr lang="fr-FR" dirty="0">
                <a:latin typeface="Tahoma" panose="020B0604030504040204" pitchFamily="34" charset="0"/>
                <a:ea typeface="Tahoma" panose="020B0604030504040204" pitchFamily="34" charset="0"/>
                <a:cs typeface="Tahoma" panose="020B0604030504040204" pitchFamily="34" charset="0"/>
              </a:rPr>
              <a:t> </a:t>
            </a:r>
          </a:p>
          <a:p>
            <a:pPr lvl="0"/>
            <a:r>
              <a:rPr lang="fr-FR" b="1" dirty="0">
                <a:latin typeface="Tahoma" panose="020B0604030504040204" pitchFamily="34" charset="0"/>
                <a:ea typeface="Tahoma" panose="020B0604030504040204" pitchFamily="34" charset="0"/>
                <a:cs typeface="Tahoma" panose="020B0604030504040204" pitchFamily="34" charset="0"/>
              </a:rPr>
              <a:t>Visio 26/11 10h-12h </a:t>
            </a:r>
            <a:r>
              <a:rPr lang="fr-FR" dirty="0">
                <a:latin typeface="Tahoma" panose="020B0604030504040204" pitchFamily="34" charset="0"/>
                <a:ea typeface="Tahoma" panose="020B0604030504040204" pitchFamily="34" charset="0"/>
                <a:cs typeface="Tahoma" panose="020B0604030504040204" pitchFamily="34" charset="0"/>
              </a:rPr>
              <a:t>: information collective aux porteurs 2023 et </a:t>
            </a:r>
            <a:r>
              <a:rPr lang="fr-FR" dirty="0" smtClean="0">
                <a:latin typeface="Tahoma" panose="020B0604030504040204" pitchFamily="34" charset="0"/>
                <a:ea typeface="Tahoma" panose="020B0604030504040204" pitchFamily="34" charset="0"/>
                <a:cs typeface="Tahoma" panose="020B0604030504040204" pitchFamily="34" charset="0"/>
              </a:rPr>
              <a:t>2024</a:t>
            </a:r>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 </a:t>
            </a:r>
          </a:p>
          <a:p>
            <a:pPr lvl="0"/>
            <a:r>
              <a:rPr lang="fr-FR" b="1" dirty="0">
                <a:latin typeface="Tahoma" panose="020B0604030504040204" pitchFamily="34" charset="0"/>
                <a:ea typeface="Tahoma" panose="020B0604030504040204" pitchFamily="34" charset="0"/>
                <a:cs typeface="Tahoma" panose="020B0604030504040204" pitchFamily="34" charset="0"/>
              </a:rPr>
              <a:t>26/11</a:t>
            </a:r>
            <a:r>
              <a:rPr lang="fr-FR" dirty="0">
                <a:latin typeface="Tahoma" panose="020B0604030504040204" pitchFamily="34" charset="0"/>
                <a:ea typeface="Tahoma" panose="020B0604030504040204" pitchFamily="34" charset="0"/>
                <a:cs typeface="Tahoma" panose="020B0604030504040204" pitchFamily="34" charset="0"/>
              </a:rPr>
              <a:t> : ouverture AAP. 8 semaines pour postuler = </a:t>
            </a:r>
            <a:r>
              <a:rPr lang="fr-FR" b="1" dirty="0" smtClean="0">
                <a:latin typeface="Tahoma" panose="020B0604030504040204" pitchFamily="34" charset="0"/>
                <a:ea typeface="Tahoma" panose="020B0604030504040204" pitchFamily="34" charset="0"/>
                <a:cs typeface="Tahoma" panose="020B0604030504040204" pitchFamily="34" charset="0"/>
              </a:rPr>
              <a:t>17/01/25</a:t>
            </a:r>
          </a:p>
          <a:p>
            <a:pPr lvl="0"/>
            <a:r>
              <a:rPr lang="fr-FR" dirty="0" smtClean="0">
                <a:latin typeface="Tahoma" panose="020B0604030504040204" pitchFamily="34" charset="0"/>
                <a:ea typeface="Tahoma" panose="020B0604030504040204" pitchFamily="34" charset="0"/>
                <a:cs typeface="Tahoma" panose="020B0604030504040204" pitchFamily="34" charset="0"/>
              </a:rPr>
              <a:t>Dossiers inéligibles </a:t>
            </a:r>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 </a:t>
            </a:r>
          </a:p>
          <a:p>
            <a:pPr lvl="0"/>
            <a:r>
              <a:rPr lang="fr-FR" b="1" dirty="0">
                <a:latin typeface="Tahoma" panose="020B0604030504040204" pitchFamily="34" charset="0"/>
                <a:ea typeface="Tahoma" panose="020B0604030504040204" pitchFamily="34" charset="0"/>
                <a:cs typeface="Tahoma" panose="020B0604030504040204" pitchFamily="34" charset="0"/>
              </a:rPr>
              <a:t>23/01</a:t>
            </a:r>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 COTECH </a:t>
            </a:r>
            <a:r>
              <a:rPr lang="fr-FR" dirty="0">
                <a:latin typeface="Tahoma" panose="020B0604030504040204" pitchFamily="34" charset="0"/>
                <a:ea typeface="Tahoma" panose="020B0604030504040204" pitchFamily="34" charset="0"/>
                <a:cs typeface="Tahoma" panose="020B0604030504040204" pitchFamily="34" charset="0"/>
              </a:rPr>
              <a:t>répartition instructions et binômes</a:t>
            </a:r>
          </a:p>
          <a:p>
            <a:r>
              <a:rPr lang="fr-FR" dirty="0">
                <a:latin typeface="Tahoma" panose="020B0604030504040204" pitchFamily="34" charset="0"/>
                <a:ea typeface="Tahoma" panose="020B0604030504040204" pitchFamily="34" charset="0"/>
                <a:cs typeface="Tahoma" panose="020B0604030504040204" pitchFamily="34" charset="0"/>
              </a:rPr>
              <a:t> </a:t>
            </a:r>
          </a:p>
          <a:p>
            <a:pPr lvl="0"/>
            <a:r>
              <a:rPr lang="fr-FR" dirty="0">
                <a:latin typeface="Tahoma" panose="020B0604030504040204" pitchFamily="34" charset="0"/>
                <a:ea typeface="Tahoma" panose="020B0604030504040204" pitchFamily="34" charset="0"/>
                <a:cs typeface="Tahoma" panose="020B0604030504040204" pitchFamily="34" charset="0"/>
              </a:rPr>
              <a:t>Instructions jusqu’au </a:t>
            </a:r>
            <a:r>
              <a:rPr lang="fr-FR" b="1" dirty="0">
                <a:latin typeface="Tahoma" panose="020B0604030504040204" pitchFamily="34" charset="0"/>
                <a:ea typeface="Tahoma" panose="020B0604030504040204" pitchFamily="34" charset="0"/>
                <a:cs typeface="Tahoma" panose="020B0604030504040204" pitchFamily="34" charset="0"/>
              </a:rPr>
              <a:t>06/03</a:t>
            </a:r>
            <a:r>
              <a:rPr lang="fr-FR" dirty="0">
                <a:latin typeface="Tahoma" panose="020B0604030504040204" pitchFamily="34" charset="0"/>
                <a:ea typeface="Tahoma" panose="020B0604030504040204" pitchFamily="34" charset="0"/>
                <a:cs typeface="Tahoma" panose="020B0604030504040204" pitchFamily="34" charset="0"/>
              </a:rPr>
              <a:t> = 6 semaines. </a:t>
            </a:r>
          </a:p>
          <a:p>
            <a:r>
              <a:rPr lang="fr-FR" dirty="0">
                <a:latin typeface="Tahoma" panose="020B0604030504040204" pitchFamily="34" charset="0"/>
                <a:ea typeface="Tahoma" panose="020B0604030504040204" pitchFamily="34" charset="0"/>
                <a:cs typeface="Tahoma" panose="020B0604030504040204" pitchFamily="34" charset="0"/>
              </a:rPr>
              <a:t> </a:t>
            </a:r>
          </a:p>
          <a:p>
            <a:pPr lvl="0"/>
            <a:r>
              <a:rPr lang="fr-FR" b="1" dirty="0">
                <a:latin typeface="Tahoma" panose="020B0604030504040204" pitchFamily="34" charset="0"/>
                <a:ea typeface="Tahoma" panose="020B0604030504040204" pitchFamily="34" charset="0"/>
                <a:cs typeface="Tahoma" panose="020B0604030504040204" pitchFamily="34" charset="0"/>
              </a:rPr>
              <a:t>11/03  </a:t>
            </a:r>
            <a:r>
              <a:rPr lang="fr-FR" dirty="0" smtClean="0">
                <a:latin typeface="Tahoma" panose="020B0604030504040204" pitchFamily="34" charset="0"/>
                <a:ea typeface="Tahoma" panose="020B0604030504040204" pitchFamily="34" charset="0"/>
                <a:cs typeface="Tahoma" panose="020B0604030504040204" pitchFamily="34" charset="0"/>
              </a:rPr>
              <a:t>COTECH </a:t>
            </a:r>
            <a:r>
              <a:rPr lang="fr-FR" dirty="0">
                <a:latin typeface="Tahoma" panose="020B0604030504040204" pitchFamily="34" charset="0"/>
                <a:ea typeface="Tahoma" panose="020B0604030504040204" pitchFamily="34" charset="0"/>
                <a:cs typeface="Tahoma" panose="020B0604030504040204" pitchFamily="34" charset="0"/>
              </a:rPr>
              <a:t>sélection dossiers </a:t>
            </a:r>
          </a:p>
          <a:p>
            <a:r>
              <a:rPr lang="fr-FR" dirty="0">
                <a:latin typeface="Tahoma" panose="020B0604030504040204" pitchFamily="34" charset="0"/>
                <a:ea typeface="Tahoma" panose="020B0604030504040204" pitchFamily="34" charset="0"/>
                <a:cs typeface="Tahoma" panose="020B0604030504040204" pitchFamily="34" charset="0"/>
              </a:rPr>
              <a:t> </a:t>
            </a:r>
          </a:p>
          <a:p>
            <a:pPr lvl="0"/>
            <a:r>
              <a:rPr lang="fr-FR" b="1" u="sng" dirty="0">
                <a:latin typeface="Tahoma" panose="020B0604030504040204" pitchFamily="34" charset="0"/>
                <a:ea typeface="Tahoma" panose="020B0604030504040204" pitchFamily="34" charset="0"/>
                <a:cs typeface="Tahoma" panose="020B0604030504040204" pitchFamily="34" charset="0"/>
              </a:rPr>
              <a:t>24/03</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smtClean="0">
                <a:latin typeface="Tahoma" panose="020B0604030504040204" pitchFamily="34" charset="0"/>
                <a:ea typeface="Tahoma" panose="020B0604030504040204" pitchFamily="34" charset="0"/>
                <a:cs typeface="Tahoma" panose="020B0604030504040204" pitchFamily="34" charset="0"/>
              </a:rPr>
              <a:t>:</a:t>
            </a:r>
            <a:r>
              <a:rPr lang="fr-FR" dirty="0" smtClean="0">
                <a:latin typeface="Tahoma" panose="020B0604030504040204" pitchFamily="34" charset="0"/>
                <a:ea typeface="Tahoma" panose="020B0604030504040204" pitchFamily="34" charset="0"/>
                <a:cs typeface="Tahoma" panose="020B0604030504040204" pitchFamily="34" charset="0"/>
              </a:rPr>
              <a:t> Séance </a:t>
            </a:r>
            <a:r>
              <a:rPr lang="fr-FR" dirty="0">
                <a:latin typeface="Tahoma" panose="020B0604030504040204" pitchFamily="34" charset="0"/>
                <a:ea typeface="Tahoma" panose="020B0604030504040204" pitchFamily="34" charset="0"/>
                <a:cs typeface="Tahoma" panose="020B0604030504040204" pitchFamily="34" charset="0"/>
              </a:rPr>
              <a:t>Plénière présentation sélection </a:t>
            </a:r>
            <a:r>
              <a:rPr lang="fr-FR" dirty="0" smtClean="0">
                <a:latin typeface="Tahoma" panose="020B0604030504040204" pitchFamily="34" charset="0"/>
                <a:ea typeface="Tahoma" panose="020B0604030504040204" pitchFamily="34" charset="0"/>
                <a:cs typeface="Tahoma" panose="020B0604030504040204" pitchFamily="34" charset="0"/>
              </a:rPr>
              <a:t>des dossiers retenus</a:t>
            </a:r>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 </a:t>
            </a:r>
          </a:p>
          <a:p>
            <a:pPr lvl="0"/>
            <a:r>
              <a:rPr lang="fr-FR" dirty="0" smtClean="0">
                <a:latin typeface="Tahoma" panose="020B0604030504040204" pitchFamily="34" charset="0"/>
                <a:ea typeface="Tahoma" panose="020B0604030504040204" pitchFamily="34" charset="0"/>
                <a:cs typeface="Tahoma" panose="020B0604030504040204" pitchFamily="34" charset="0"/>
              </a:rPr>
              <a:t>Mai: </a:t>
            </a:r>
            <a:r>
              <a:rPr lang="fr-FR" dirty="0">
                <a:latin typeface="Tahoma" panose="020B0604030504040204" pitchFamily="34" charset="0"/>
                <a:ea typeface="Tahoma" panose="020B0604030504040204" pitchFamily="34" charset="0"/>
                <a:cs typeface="Tahoma" panose="020B0604030504040204" pitchFamily="34" charset="0"/>
              </a:rPr>
              <a:t>passage en Commission Permanente : </a:t>
            </a:r>
            <a:r>
              <a:rPr lang="fr-FR" b="1" dirty="0" smtClean="0">
                <a:latin typeface="Tahoma" panose="020B0604030504040204" pitchFamily="34" charset="0"/>
                <a:ea typeface="Tahoma" panose="020B0604030504040204" pitchFamily="34" charset="0"/>
                <a:cs typeface="Tahoma" panose="020B0604030504040204" pitchFamily="34" charset="0"/>
              </a:rPr>
              <a:t>16/05/25</a:t>
            </a:r>
            <a:endParaRPr lang="fr-FR" b="1"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 </a:t>
            </a:r>
          </a:p>
          <a:p>
            <a:pPr lvl="0"/>
            <a:r>
              <a:rPr lang="fr-FR" dirty="0">
                <a:latin typeface="Tahoma" panose="020B0604030504040204" pitchFamily="34" charset="0"/>
                <a:ea typeface="Tahoma" panose="020B0604030504040204" pitchFamily="34" charset="0"/>
                <a:cs typeface="Tahoma" panose="020B0604030504040204" pitchFamily="34" charset="0"/>
              </a:rPr>
              <a:t>Mai : </a:t>
            </a:r>
            <a:r>
              <a:rPr lang="fr-FR" dirty="0" smtClean="0">
                <a:latin typeface="Tahoma" panose="020B0604030504040204" pitchFamily="34" charset="0"/>
                <a:ea typeface="Tahoma" panose="020B0604030504040204" pitchFamily="34" charset="0"/>
                <a:cs typeface="Tahoma" panose="020B0604030504040204" pitchFamily="34" charset="0"/>
              </a:rPr>
              <a:t>réponses; Envoi </a:t>
            </a:r>
            <a:r>
              <a:rPr lang="fr-FR" dirty="0">
                <a:latin typeface="Tahoma" panose="020B0604030504040204" pitchFamily="34" charset="0"/>
                <a:ea typeface="Tahoma" panose="020B0604030504040204" pitchFamily="34" charset="0"/>
                <a:cs typeface="Tahoma" panose="020B0604030504040204" pitchFamily="34" charset="0"/>
              </a:rPr>
              <a:t>conventions de financement ; bilan à fournir au 15/06/26</a:t>
            </a:r>
          </a:p>
          <a:p>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97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2"/>
          </p:nvPr>
        </p:nvSpPr>
        <p:spPr>
          <a:xfrm>
            <a:off x="623693" y="1160547"/>
            <a:ext cx="10080000" cy="4591977"/>
          </a:xfrm>
        </p:spPr>
        <p:txBody>
          <a:bodyPr/>
          <a:lstStyle/>
          <a:p>
            <a:pPr marL="0" indent="0" algn="just">
              <a:buNone/>
            </a:pPr>
            <a:r>
              <a:rPr lang="fr-FR" sz="2000" dirty="0"/>
              <a:t>La décision sera communiquée au porteur de projet par courrier électronique </a:t>
            </a:r>
            <a:r>
              <a:rPr lang="fr-FR" sz="2000" dirty="0" smtClean="0"/>
              <a:t>courant </a:t>
            </a:r>
            <a:r>
              <a:rPr lang="fr-FR" sz="2000" dirty="0"/>
              <a:t>mai </a:t>
            </a:r>
            <a:r>
              <a:rPr lang="fr-FR" sz="2000" dirty="0" smtClean="0"/>
              <a:t>2025 </a:t>
            </a:r>
            <a:r>
              <a:rPr lang="fr-FR" sz="2000" dirty="0"/>
              <a:t>(excepté pour les porteurs non éligibles qui seront informés dès janvier </a:t>
            </a:r>
            <a:r>
              <a:rPr lang="fr-FR" sz="2000" dirty="0" smtClean="0"/>
              <a:t>2025).</a:t>
            </a:r>
          </a:p>
          <a:p>
            <a:pPr marL="0" indent="0" algn="just">
              <a:buNone/>
            </a:pPr>
            <a:r>
              <a:rPr lang="fr-FR" sz="2000" dirty="0" smtClean="0"/>
              <a:t>Les EAS seront informés des actions retenues et refusées. Les refus seront argumentés (commentaires émis lors des instructions).</a:t>
            </a:r>
            <a:endParaRPr lang="fr-FR" sz="2000" dirty="0"/>
          </a:p>
          <a:p>
            <a:pPr marL="0" indent="0" algn="just">
              <a:buNone/>
            </a:pPr>
            <a:r>
              <a:rPr lang="fr-FR" sz="2000" dirty="0"/>
              <a:t>L’attribution de la participation financière sera formalisée par une convention entre le président du conseil départemental du Morbihan présidant la conférence des financeurs, ou Pour Bien Vieillir Bretagne ou l’Agence Régionale de Santé Bretagne et l’organisme porteur de projet.</a:t>
            </a:r>
          </a:p>
          <a:p>
            <a:pPr marL="0" indent="0" algn="just">
              <a:buNone/>
            </a:pPr>
            <a:endParaRPr lang="fr-FR" sz="2000" dirty="0" smtClean="0"/>
          </a:p>
          <a:p>
            <a:pPr marL="0" indent="0" algn="just">
              <a:buNone/>
            </a:pPr>
            <a:r>
              <a:rPr lang="fr-FR" sz="2000" dirty="0" smtClean="0"/>
              <a:t>Engagements du porteur: </a:t>
            </a:r>
          </a:p>
          <a:p>
            <a:pPr algn="just">
              <a:buFontTx/>
              <a:buChar char="-"/>
            </a:pPr>
            <a:r>
              <a:rPr lang="fr-FR" sz="2000" dirty="0" smtClean="0"/>
              <a:t>communication sur sites PBVB et aidants </a:t>
            </a:r>
            <a:r>
              <a:rPr lang="fr-FR" sz="2000" dirty="0" err="1" smtClean="0"/>
              <a:t>morbihan</a:t>
            </a:r>
            <a:r>
              <a:rPr lang="fr-FR" sz="2000" dirty="0" smtClean="0"/>
              <a:t>: </a:t>
            </a:r>
            <a:r>
              <a:rPr lang="fr-FR" sz="1600" u="sng" dirty="0">
                <a:hlinkClick r:id="rId2"/>
              </a:rPr>
              <a:t>www.pourbienvieillirbretagne.fr</a:t>
            </a:r>
            <a:r>
              <a:rPr lang="fr-FR" sz="1600" dirty="0"/>
              <a:t>  et </a:t>
            </a:r>
            <a:r>
              <a:rPr lang="fr-FR" sz="1600" dirty="0">
                <a:hlinkClick r:id="rId3"/>
              </a:rPr>
              <a:t>https://</a:t>
            </a:r>
            <a:r>
              <a:rPr lang="fr-FR" sz="1600" dirty="0" smtClean="0">
                <a:hlinkClick r:id="rId3"/>
              </a:rPr>
              <a:t>aidants.morbihan.fr</a:t>
            </a:r>
            <a:endParaRPr lang="fr-FR" sz="1600" dirty="0"/>
          </a:p>
          <a:p>
            <a:pPr algn="just">
              <a:buFontTx/>
              <a:buChar char="-"/>
            </a:pPr>
            <a:r>
              <a:rPr lang="fr-FR" sz="2000" dirty="0" smtClean="0"/>
              <a:t> bilans au 15/06/26</a:t>
            </a:r>
            <a:endParaRPr lang="fr-FR" sz="2000" dirty="0"/>
          </a:p>
        </p:txBody>
      </p:sp>
    </p:spTree>
    <p:extLst>
      <p:ext uri="{BB962C8B-B14F-4D97-AF65-F5344CB8AC3E}">
        <p14:creationId xmlns:p14="http://schemas.microsoft.com/office/powerpoint/2010/main" val="189309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DD8914-FE19-BFCF-9EC0-622D6A620124}"/>
              </a:ext>
            </a:extLst>
          </p:cNvPr>
          <p:cNvSpPr>
            <a:spLocks noGrp="1"/>
          </p:cNvSpPr>
          <p:nvPr>
            <p:ph type="body" sz="quarter" idx="10"/>
          </p:nvPr>
        </p:nvSpPr>
        <p:spPr/>
        <p:txBody>
          <a:bodyPr/>
          <a:lstStyle/>
          <a:p>
            <a:endParaRPr lang="fr-FR" dirty="0"/>
          </a:p>
        </p:txBody>
      </p:sp>
      <p:sp>
        <p:nvSpPr>
          <p:cNvPr id="4" name="Espace réservé du contenu 3">
            <a:extLst>
              <a:ext uri="{FF2B5EF4-FFF2-40B4-BE49-F238E27FC236}">
                <a16:creationId xmlns:a16="http://schemas.microsoft.com/office/drawing/2014/main" id="{31BE7AEA-2BCA-E766-1D74-62676D9564DF}"/>
              </a:ext>
            </a:extLst>
          </p:cNvPr>
          <p:cNvSpPr>
            <a:spLocks noGrp="1"/>
          </p:cNvSpPr>
          <p:nvPr>
            <p:ph sz="quarter" idx="12"/>
          </p:nvPr>
        </p:nvSpPr>
        <p:spPr>
          <a:xfrm>
            <a:off x="949235" y="623906"/>
            <a:ext cx="10512616" cy="5054082"/>
          </a:xfrm>
        </p:spPr>
        <p:txBody>
          <a:bodyPr anchor="ctr"/>
          <a:lstStyle/>
          <a:p>
            <a:pPr marL="0" indent="0">
              <a:buNone/>
            </a:pPr>
            <a:r>
              <a:rPr lang="fr-FR" sz="1600" dirty="0"/>
              <a:t>Comme les années passées, le </a:t>
            </a:r>
            <a:r>
              <a:rPr lang="fr-FR" sz="1600" dirty="0" smtClean="0"/>
              <a:t>cahier des charges et le dossier </a:t>
            </a:r>
            <a:r>
              <a:rPr lang="fr-FR" sz="1600" dirty="0"/>
              <a:t>de candidature </a:t>
            </a:r>
            <a:r>
              <a:rPr lang="fr-FR" sz="1600" dirty="0" smtClean="0"/>
              <a:t>sont </a:t>
            </a:r>
            <a:r>
              <a:rPr lang="fr-FR" sz="1600" dirty="0"/>
              <a:t>en version dématérialisée </a:t>
            </a:r>
            <a:r>
              <a:rPr lang="fr-FR" sz="1600" dirty="0" smtClean="0"/>
              <a:t>téléchargeables </a:t>
            </a:r>
            <a:r>
              <a:rPr lang="fr-FR" sz="1600" dirty="0"/>
              <a:t>sur les sites :</a:t>
            </a:r>
          </a:p>
          <a:p>
            <a:pPr marL="0" indent="0">
              <a:buNone/>
            </a:pPr>
            <a:r>
              <a:rPr lang="fr-FR" sz="1600" dirty="0"/>
              <a:t>Morbihan : www.morbihan.fr</a:t>
            </a:r>
          </a:p>
          <a:p>
            <a:pPr marL="0" indent="0">
              <a:buNone/>
            </a:pPr>
            <a:r>
              <a:rPr lang="fr-FR" sz="1600" dirty="0"/>
              <a:t>CARSAT : www.carsat-bretagne.fr</a:t>
            </a:r>
          </a:p>
          <a:p>
            <a:pPr marL="0" indent="0">
              <a:buNone/>
            </a:pPr>
            <a:r>
              <a:rPr lang="fr-FR" sz="1600" dirty="0"/>
              <a:t>ARS : </a:t>
            </a:r>
            <a:r>
              <a:rPr lang="fr-FR" sz="1600" dirty="0" smtClean="0">
                <a:hlinkClick r:id="rId2"/>
              </a:rPr>
              <a:t>www.bretagne.ars.sante.fr</a:t>
            </a:r>
            <a:endParaRPr lang="fr-FR" sz="1600" dirty="0" smtClean="0"/>
          </a:p>
          <a:p>
            <a:pPr marL="0" indent="0">
              <a:buNone/>
            </a:pPr>
            <a:endParaRPr lang="fr-FR" sz="1600" dirty="0" smtClean="0"/>
          </a:p>
          <a:p>
            <a:pPr marL="0" indent="0">
              <a:buNone/>
            </a:pPr>
            <a:r>
              <a:rPr lang="fr-FR" sz="1600" dirty="0" smtClean="0"/>
              <a:t>( Pour l’AAP 2026, une candidature dématérialisée sera possible (travaux en cours). </a:t>
            </a:r>
            <a:endParaRPr lang="fr-FR" sz="1600" dirty="0"/>
          </a:p>
          <a:p>
            <a:pPr marL="0" indent="0">
              <a:buNone/>
            </a:pPr>
            <a:endParaRPr lang="fr-FR" sz="1600" dirty="0"/>
          </a:p>
          <a:p>
            <a:pPr marL="0" indent="0">
              <a:buNone/>
            </a:pPr>
            <a:r>
              <a:rPr lang="fr-FR" sz="1600" u="sng" dirty="0" smtClean="0"/>
              <a:t>A retenir:</a:t>
            </a:r>
          </a:p>
          <a:p>
            <a:pPr marL="0" indent="0">
              <a:buNone/>
            </a:pPr>
            <a:r>
              <a:rPr lang="fr-FR" sz="1600" dirty="0" smtClean="0"/>
              <a:t>- importance </a:t>
            </a:r>
            <a:r>
              <a:rPr lang="fr-FR" sz="1600" dirty="0"/>
              <a:t>du numéro de SIRET en format </a:t>
            </a:r>
            <a:r>
              <a:rPr lang="fr-FR" sz="1600" dirty="0" smtClean="0"/>
              <a:t>PDF, du RIB et d’une adresse mail valide</a:t>
            </a:r>
            <a:endParaRPr lang="fr-FR" sz="1600" dirty="0"/>
          </a:p>
          <a:p>
            <a:pPr marL="0" indent="0">
              <a:buNone/>
            </a:pPr>
            <a:r>
              <a:rPr lang="fr-FR" sz="1600" dirty="0"/>
              <a:t>- Information sur l’accusé de réception du dossier de candidature et double adresse mail :</a:t>
            </a:r>
          </a:p>
          <a:p>
            <a:pPr marL="0" indent="0">
              <a:buNone/>
            </a:pPr>
            <a:r>
              <a:rPr lang="fr-FR" sz="1600" u="sng" dirty="0">
                <a:solidFill>
                  <a:schemeClr val="accent5"/>
                </a:solidFill>
              </a:rPr>
              <a:t>estelle.flamand@morbihan.fr</a:t>
            </a:r>
            <a:r>
              <a:rPr lang="fr-FR" sz="1600" dirty="0"/>
              <a:t> </a:t>
            </a:r>
            <a:r>
              <a:rPr lang="fr-FR" sz="1600" dirty="0" smtClean="0"/>
              <a:t>et </a:t>
            </a:r>
            <a:r>
              <a:rPr lang="fr-FR" sz="1600" dirty="0"/>
              <a:t>en copie à l’EAS de votre territoire (excepté les porteurs PBVB)</a:t>
            </a:r>
          </a:p>
          <a:p>
            <a:pPr marL="0" indent="0">
              <a:buNone/>
            </a:pPr>
            <a:r>
              <a:rPr lang="fr-FR" sz="1600" b="1" u="sng" dirty="0">
                <a:solidFill>
                  <a:srgbClr val="FF0000"/>
                </a:solidFill>
              </a:rPr>
              <a:t>Vérifier en cas de non réception de l’AR, de la réception du dossier auprès du conseil départemental</a:t>
            </a:r>
          </a:p>
          <a:p>
            <a:pPr marL="0" indent="0">
              <a:buNone/>
            </a:pPr>
            <a:endParaRPr lang="fr-FR" sz="1600" dirty="0"/>
          </a:p>
        </p:txBody>
      </p:sp>
    </p:spTree>
    <p:extLst>
      <p:ext uri="{BB962C8B-B14F-4D97-AF65-F5344CB8AC3E}">
        <p14:creationId xmlns:p14="http://schemas.microsoft.com/office/powerpoint/2010/main" val="316583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401909" y="223032"/>
            <a:ext cx="8503512" cy="570135"/>
          </a:xfrm>
        </p:spPr>
        <p:txBody>
          <a:bodyPr/>
          <a:lstStyle/>
          <a:p>
            <a:r>
              <a:rPr lang="fr-FR" dirty="0" smtClean="0"/>
              <a:t>AAP 2025: dossier de candidature</a:t>
            </a:r>
            <a:endParaRPr lang="fr-FR" dirty="0"/>
          </a:p>
        </p:txBody>
      </p:sp>
      <p:sp>
        <p:nvSpPr>
          <p:cNvPr id="2" name="ZoneTexte 1"/>
          <p:cNvSpPr txBox="1"/>
          <p:nvPr/>
        </p:nvSpPr>
        <p:spPr>
          <a:xfrm>
            <a:off x="658105" y="1207837"/>
            <a:ext cx="10755086" cy="6740307"/>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Points d’évolution :</a:t>
            </a:r>
          </a:p>
          <a:p>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Tx/>
              <a:buChar char="-"/>
            </a:pPr>
            <a:r>
              <a:rPr lang="fr-FR" dirty="0" smtClean="0">
                <a:latin typeface="Tahoma" panose="020B0604030504040204" pitchFamily="34" charset="0"/>
                <a:ea typeface="Tahoma" panose="020B0604030504040204" pitchFamily="34" charset="0"/>
                <a:cs typeface="Tahoma" panose="020B0604030504040204" pitchFamily="34" charset="0"/>
              </a:rPr>
              <a:t>Onglet « Motivations »:</a:t>
            </a:r>
          </a:p>
          <a:p>
            <a:pPr marL="742950" lvl="1" indent="-285750">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Explications détaillées sur ce qu’est un diagnostic (problématique, références, données chiffrées) et une évaluation </a:t>
            </a:r>
          </a:p>
          <a:p>
            <a:pPr marL="742950" lvl="1" indent="-285750">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Description du projet : modalités d’implication des participants (motivation, pouvoir d’agir, aller vers de nouvelles personnes)</a:t>
            </a: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Tx/>
              <a:buChar char="-"/>
            </a:pPr>
            <a:r>
              <a:rPr lang="fr-FR" dirty="0" smtClean="0">
                <a:latin typeface="Tahoma" panose="020B0604030504040204" pitchFamily="34" charset="0"/>
                <a:ea typeface="Tahoma" panose="020B0604030504040204" pitchFamily="34" charset="0"/>
                <a:cs typeface="Tahoma" panose="020B0604030504040204" pitchFamily="34" charset="0"/>
              </a:rPr>
              <a:t>Onglet « Mise en œuvre »: </a:t>
            </a:r>
          </a:p>
          <a:p>
            <a:pPr marL="742950" lvl="1"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Partenariats obligatoires </a:t>
            </a:r>
          </a:p>
          <a:p>
            <a:pPr marL="742950" lvl="1"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Cette action est elle </a:t>
            </a:r>
            <a:r>
              <a:rPr lang="fr-FR" dirty="0" err="1">
                <a:latin typeface="Tahoma" panose="020B0604030504040204" pitchFamily="34" charset="0"/>
                <a:ea typeface="Tahoma" panose="020B0604030504040204" pitchFamily="34" charset="0"/>
                <a:cs typeface="Tahoma" panose="020B0604030504040204" pitchFamily="34" charset="0"/>
              </a:rPr>
              <a:t>pérennisable</a:t>
            </a:r>
            <a:r>
              <a:rPr lang="fr-FR" dirty="0" smtClean="0">
                <a:latin typeface="Tahoma" panose="020B0604030504040204" pitchFamily="34" charset="0"/>
                <a:ea typeface="Tahoma" panose="020B0604030504040204" pitchFamily="34" charset="0"/>
                <a:cs typeface="Tahoma" panose="020B0604030504040204" pitchFamily="34" charset="0"/>
              </a:rPr>
              <a:t>?</a:t>
            </a:r>
          </a:p>
          <a:p>
            <a:pPr lvl="1"/>
            <a:endParaRPr lang="fr-FR" dirty="0">
              <a:latin typeface="Tahoma" panose="020B0604030504040204" pitchFamily="34" charset="0"/>
              <a:ea typeface="Tahoma" panose="020B0604030504040204" pitchFamily="34" charset="0"/>
              <a:cs typeface="Tahoma" panose="020B0604030504040204" pitchFamily="34" charset="0"/>
            </a:endParaRPr>
          </a:p>
          <a:p>
            <a:pPr marL="285750" lvl="0" indent="-285750">
              <a:buFontTx/>
              <a:buChar char="-"/>
            </a:pPr>
            <a:r>
              <a:rPr lang="fr-FR" dirty="0" smtClean="0">
                <a:latin typeface="Tahoma" panose="020B0604030504040204" pitchFamily="34" charset="0"/>
                <a:ea typeface="Tahoma" panose="020B0604030504040204" pitchFamily="34" charset="0"/>
                <a:cs typeface="Tahoma" panose="020B0604030504040204" pitchFamily="34" charset="0"/>
              </a:rPr>
              <a:t>Création d’un onglet « Evaluation » avec description de la méthode, des outils</a:t>
            </a:r>
          </a:p>
          <a:p>
            <a:pPr lvl="0"/>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Tx/>
              <a:buChar char="-"/>
            </a:pPr>
            <a:r>
              <a:rPr lang="fr-FR" dirty="0" smtClean="0">
                <a:latin typeface="Tahoma" panose="020B0604030504040204" pitchFamily="34" charset="0"/>
                <a:ea typeface="Tahoma" panose="020B0604030504040204" pitchFamily="34" charset="0"/>
                <a:cs typeface="Tahoma" panose="020B0604030504040204" pitchFamily="34" charset="0"/>
              </a:rPr>
              <a:t>Onglet « Couverture territoriale » : mise à jour des communes blanches et fragiles</a:t>
            </a:r>
          </a:p>
          <a:p>
            <a:pPr lvl="0"/>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Tx/>
              <a:buChar char="-"/>
            </a:pPr>
            <a:endParaRPr lang="fr-FR" dirty="0" smtClean="0">
              <a:latin typeface="Tahoma" panose="020B0604030504040204" pitchFamily="34" charset="0"/>
              <a:ea typeface="Tahoma" panose="020B0604030504040204" pitchFamily="34" charset="0"/>
              <a:cs typeface="Tahoma" panose="020B0604030504040204" pitchFamily="34" charset="0"/>
            </a:endParaRP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Tx/>
              <a:buChar char="-"/>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Tx/>
              <a:buChar char="-"/>
            </a:pPr>
            <a:endParaRPr lang="fr-FR" dirty="0" smtClean="0">
              <a:latin typeface="Tahoma" panose="020B0604030504040204" pitchFamily="34" charset="0"/>
              <a:ea typeface="Tahoma" panose="020B0604030504040204" pitchFamily="34" charset="0"/>
              <a:cs typeface="Tahoma" panose="020B0604030504040204" pitchFamily="34" charset="0"/>
            </a:endParaRPr>
          </a:p>
          <a:p>
            <a:pPr lvl="0"/>
            <a:endParaRPr lang="fr-FR"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Tx/>
              <a:buChar char="-"/>
            </a:pPr>
            <a:endParaRPr lang="fr-FR" dirty="0">
              <a:latin typeface="Tahoma" panose="020B0604030504040204" pitchFamily="34" charset="0"/>
              <a:ea typeface="Tahoma" panose="020B0604030504040204" pitchFamily="34" charset="0"/>
              <a:cs typeface="Tahoma" panose="020B0604030504040204" pitchFamily="34" charset="0"/>
            </a:endParaRPr>
          </a:p>
          <a:p>
            <a:endParaRPr lang="fr-FR" dirty="0" smtClean="0"/>
          </a:p>
          <a:p>
            <a:endParaRPr lang="fr-FR" dirty="0"/>
          </a:p>
        </p:txBody>
      </p:sp>
    </p:spTree>
    <p:extLst>
      <p:ext uri="{BB962C8B-B14F-4D97-AF65-F5344CB8AC3E}">
        <p14:creationId xmlns:p14="http://schemas.microsoft.com/office/powerpoint/2010/main" val="3809861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0400" y="2174400"/>
            <a:ext cx="8499138" cy="479348"/>
          </a:xfrm>
        </p:spPr>
        <p:txBody>
          <a:bodyPr/>
          <a:lstStyle/>
          <a:p>
            <a:r>
              <a:rPr lang="fr-FR" dirty="0"/>
              <a:t>La coordination territoriale</a:t>
            </a:r>
          </a:p>
        </p:txBody>
      </p:sp>
    </p:spTree>
    <p:extLst>
      <p:ext uri="{BB962C8B-B14F-4D97-AF65-F5344CB8AC3E}">
        <p14:creationId xmlns:p14="http://schemas.microsoft.com/office/powerpoint/2010/main" val="209807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97782" y="2366363"/>
            <a:ext cx="9656709" cy="285017"/>
          </a:xfrm>
        </p:spPr>
        <p:txBody>
          <a:bodyPr/>
          <a:lstStyle/>
          <a:p>
            <a:r>
              <a:rPr lang="fr-FR" dirty="0" smtClean="0"/>
              <a:t>Sommaire</a:t>
            </a:r>
            <a:endParaRPr lang="fr-FR" dirty="0"/>
          </a:p>
        </p:txBody>
      </p:sp>
      <p:sp>
        <p:nvSpPr>
          <p:cNvPr id="3" name="ZoneTexte 2"/>
          <p:cNvSpPr txBox="1"/>
          <p:nvPr/>
        </p:nvSpPr>
        <p:spPr>
          <a:xfrm>
            <a:off x="5181600" y="1774217"/>
            <a:ext cx="5943600" cy="1754326"/>
          </a:xfrm>
          <a:prstGeom prst="rect">
            <a:avLst/>
          </a:prstGeom>
          <a:noFill/>
        </p:spPr>
        <p:txBody>
          <a:bodyPr wrap="square" rtlCol="0">
            <a:spAutoFit/>
          </a:bodyPr>
          <a:lstStyle/>
          <a:p>
            <a:r>
              <a:rPr lang="fr-FR" dirty="0" smtClean="0">
                <a:solidFill>
                  <a:schemeClr val="bg1"/>
                </a:solidFill>
              </a:rPr>
              <a:t>1) </a:t>
            </a:r>
            <a:r>
              <a:rPr lang="fr-FR" dirty="0">
                <a:solidFill>
                  <a:schemeClr val="bg1"/>
                </a:solidFill>
              </a:rPr>
              <a:t>La CFPPA</a:t>
            </a:r>
          </a:p>
          <a:p>
            <a:r>
              <a:rPr lang="fr-FR" dirty="0" smtClean="0">
                <a:solidFill>
                  <a:schemeClr val="bg1"/>
                </a:solidFill>
              </a:rPr>
              <a:t>2) 2025: Evolutions</a:t>
            </a:r>
          </a:p>
          <a:p>
            <a:r>
              <a:rPr lang="fr-FR" dirty="0" smtClean="0">
                <a:solidFill>
                  <a:schemeClr val="bg1"/>
                </a:solidFill>
              </a:rPr>
              <a:t>3) AAP 2025 : Enveloppes, calendrier, cahier des charges</a:t>
            </a:r>
          </a:p>
          <a:p>
            <a:r>
              <a:rPr lang="fr-FR" dirty="0" smtClean="0">
                <a:solidFill>
                  <a:schemeClr val="bg1"/>
                </a:solidFill>
              </a:rPr>
              <a:t>4) La coordination départementale</a:t>
            </a:r>
          </a:p>
          <a:p>
            <a:r>
              <a:rPr lang="fr-FR" dirty="0" smtClean="0">
                <a:solidFill>
                  <a:schemeClr val="bg1"/>
                </a:solidFill>
              </a:rPr>
              <a:t>5) Informations </a:t>
            </a:r>
          </a:p>
          <a:p>
            <a:r>
              <a:rPr lang="fr-FR" dirty="0" smtClean="0">
                <a:solidFill>
                  <a:schemeClr val="bg1"/>
                </a:solidFill>
              </a:rPr>
              <a:t>6) Echanges</a:t>
            </a:r>
            <a:endParaRPr lang="fr-FR" dirty="0">
              <a:solidFill>
                <a:schemeClr val="bg1"/>
              </a:solidFill>
            </a:endParaRPr>
          </a:p>
        </p:txBody>
      </p:sp>
    </p:spTree>
    <p:extLst>
      <p:ext uri="{BB962C8B-B14F-4D97-AF65-F5344CB8AC3E}">
        <p14:creationId xmlns:p14="http://schemas.microsoft.com/office/powerpoint/2010/main" val="1405893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p:txBody>
      </p:sp>
      <p:sp>
        <p:nvSpPr>
          <p:cNvPr id="3" name="Espace réservé du texte 2"/>
          <p:cNvSpPr>
            <a:spLocks noGrp="1"/>
          </p:cNvSpPr>
          <p:nvPr>
            <p:ph type="body" sz="quarter" idx="11"/>
          </p:nvPr>
        </p:nvSpPr>
        <p:spPr>
          <a:xfrm>
            <a:off x="1051035" y="1081383"/>
            <a:ext cx="8684636" cy="1070146"/>
          </a:xfrm>
        </p:spPr>
        <p:txBody>
          <a:bodyPr/>
          <a:lstStyle/>
          <a:p>
            <a:pPr lvl="0"/>
            <a:r>
              <a:rPr lang="fr-FR" dirty="0"/>
              <a:t>La coordination départementale PBVB</a:t>
            </a:r>
            <a:endParaRPr lang="fr-FR" sz="2000" dirty="0"/>
          </a:p>
          <a:p>
            <a:endParaRPr lang="fr-FR" dirty="0"/>
          </a:p>
        </p:txBody>
      </p:sp>
      <p:sp>
        <p:nvSpPr>
          <p:cNvPr id="4" name="Espace réservé du contenu 3"/>
          <p:cNvSpPr>
            <a:spLocks noGrp="1"/>
          </p:cNvSpPr>
          <p:nvPr>
            <p:ph sz="quarter" idx="12"/>
          </p:nvPr>
        </p:nvSpPr>
        <p:spPr>
          <a:xfrm>
            <a:off x="728195" y="1781928"/>
            <a:ext cx="10080000" cy="4591977"/>
          </a:xfrm>
        </p:spPr>
        <p:txBody>
          <a:bodyPr/>
          <a:lstStyle/>
          <a:p>
            <a:pPr marL="0" indent="0">
              <a:buNone/>
            </a:pPr>
            <a:r>
              <a:rPr lang="fr-FR" sz="2000" dirty="0"/>
              <a:t>• </a:t>
            </a:r>
            <a:r>
              <a:rPr lang="fr-FR" sz="2000" b="1" dirty="0"/>
              <a:t>Objectif: </a:t>
            </a:r>
            <a:r>
              <a:rPr lang="fr-FR" sz="2000" dirty="0"/>
              <a:t>Positionnement des ateliers inter-régimes financés dans le cadre de l’AAP commun sur le département</a:t>
            </a:r>
          </a:p>
          <a:p>
            <a:pPr marL="0" indent="0">
              <a:buNone/>
            </a:pPr>
            <a:r>
              <a:rPr lang="fr-FR" sz="2000" dirty="0"/>
              <a:t>• </a:t>
            </a:r>
            <a:r>
              <a:rPr lang="fr-FR" sz="2000" b="1" dirty="0"/>
              <a:t>Principes:</a:t>
            </a:r>
          </a:p>
          <a:p>
            <a:pPr marL="0" indent="0">
              <a:buNone/>
            </a:pPr>
            <a:r>
              <a:rPr lang="fr-FR" sz="2000" dirty="0"/>
              <a:t>- Maillage du territoire en assurant une équité de traitement sur le département</a:t>
            </a:r>
          </a:p>
          <a:p>
            <a:pPr marL="0" indent="0">
              <a:buNone/>
            </a:pPr>
            <a:r>
              <a:rPr lang="fr-FR" sz="2000" dirty="0"/>
              <a:t>- Couverture des zones blanches et des zones fragiles selon l’observatoire des fragilités</a:t>
            </a:r>
          </a:p>
          <a:p>
            <a:pPr marL="0" indent="0">
              <a:buNone/>
            </a:pPr>
            <a:r>
              <a:rPr lang="fr-FR" sz="2000" dirty="0"/>
              <a:t>- Réponse aux besoins locaux suite au recensement effectué auprès des structures locales (EAS/CLIC)</a:t>
            </a:r>
          </a:p>
          <a:p>
            <a:pPr marL="0" indent="0">
              <a:buNone/>
            </a:pPr>
            <a:r>
              <a:rPr lang="fr-FR" sz="2000" dirty="0"/>
              <a:t>- Complémentarité entre les actions financées : complémentarité actions inter-régimes avec autres actions financées par CFPPA</a:t>
            </a:r>
          </a:p>
          <a:p>
            <a:pPr marL="0" indent="0">
              <a:buNone/>
            </a:pPr>
            <a:endParaRPr lang="fr-FR" sz="2000" dirty="0"/>
          </a:p>
          <a:p>
            <a:pPr marL="0" indent="0">
              <a:buNone/>
            </a:pPr>
            <a:r>
              <a:rPr lang="fr-FR" sz="2000" b="1" i="1" dirty="0">
                <a:solidFill>
                  <a:srgbClr val="FFC000"/>
                </a:solidFill>
              </a:rPr>
              <a:t>=&gt; Validation de la programmation des ateliers inter-régimes lors de la réunion de coordination de mai pour les opérateurs inter-régimes</a:t>
            </a:r>
          </a:p>
        </p:txBody>
      </p:sp>
    </p:spTree>
    <p:extLst>
      <p:ext uri="{BB962C8B-B14F-4D97-AF65-F5344CB8AC3E}">
        <p14:creationId xmlns:p14="http://schemas.microsoft.com/office/powerpoint/2010/main" val="399384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p:txBody>
      </p:sp>
      <p:sp>
        <p:nvSpPr>
          <p:cNvPr id="3" name="Espace réservé du texte 2"/>
          <p:cNvSpPr>
            <a:spLocks noGrp="1"/>
          </p:cNvSpPr>
          <p:nvPr>
            <p:ph type="body" sz="quarter" idx="11"/>
          </p:nvPr>
        </p:nvSpPr>
        <p:spPr>
          <a:xfrm>
            <a:off x="1051035" y="1081383"/>
            <a:ext cx="8684636" cy="1070146"/>
          </a:xfrm>
        </p:spPr>
        <p:txBody>
          <a:bodyPr/>
          <a:lstStyle/>
          <a:p>
            <a:pPr lvl="0"/>
            <a:r>
              <a:rPr lang="fr-FR" dirty="0"/>
              <a:t>La coordination départementale PBVB</a:t>
            </a:r>
            <a:endParaRPr lang="fr-FR" sz="2000" dirty="0"/>
          </a:p>
          <a:p>
            <a:endParaRPr lang="fr-FR" dirty="0"/>
          </a:p>
        </p:txBody>
      </p:sp>
      <p:graphicFrame>
        <p:nvGraphicFramePr>
          <p:cNvPr id="7" name="Espace réservé du contenu 6">
            <a:extLst>
              <a:ext uri="{FF2B5EF4-FFF2-40B4-BE49-F238E27FC236}">
                <a16:creationId xmlns:a16="http://schemas.microsoft.com/office/drawing/2014/main" id="{707B97C5-8FF5-12B7-78CF-2220053052BE}"/>
              </a:ext>
            </a:extLst>
          </p:cNvPr>
          <p:cNvGraphicFramePr>
            <a:graphicFrameLocks noGrp="1"/>
          </p:cNvGraphicFramePr>
          <p:nvPr>
            <p:ph sz="quarter" idx="12"/>
            <p:extLst/>
          </p:nvPr>
        </p:nvGraphicFramePr>
        <p:xfrm>
          <a:off x="1880654" y="1755775"/>
          <a:ext cx="7682259" cy="4580820"/>
        </p:xfrm>
        <a:graphic>
          <a:graphicData uri="http://schemas.openxmlformats.org/drawingml/2006/table">
            <a:tbl>
              <a:tblPr/>
              <a:tblGrid>
                <a:gridCol w="2560753">
                  <a:extLst>
                    <a:ext uri="{9D8B030D-6E8A-4147-A177-3AD203B41FA5}">
                      <a16:colId xmlns:a16="http://schemas.microsoft.com/office/drawing/2014/main" val="1661566726"/>
                    </a:ext>
                  </a:extLst>
                </a:gridCol>
                <a:gridCol w="2560753">
                  <a:extLst>
                    <a:ext uri="{9D8B030D-6E8A-4147-A177-3AD203B41FA5}">
                      <a16:colId xmlns:a16="http://schemas.microsoft.com/office/drawing/2014/main" val="2592565900"/>
                    </a:ext>
                  </a:extLst>
                </a:gridCol>
                <a:gridCol w="2560753">
                  <a:extLst>
                    <a:ext uri="{9D8B030D-6E8A-4147-A177-3AD203B41FA5}">
                      <a16:colId xmlns:a16="http://schemas.microsoft.com/office/drawing/2014/main" val="2931731409"/>
                    </a:ext>
                  </a:extLst>
                </a:gridCol>
              </a:tblGrid>
              <a:tr h="438024">
                <a:tc>
                  <a:txBody>
                    <a:bodyPr/>
                    <a:lstStyle/>
                    <a:p>
                      <a:pPr algn="ctr" fontAlgn="base"/>
                      <a:r>
                        <a:rPr lang="fr-FR" sz="1600" b="1" i="0">
                          <a:solidFill>
                            <a:srgbClr val="FFFFFF"/>
                          </a:solidFill>
                          <a:effectLst/>
                          <a:latin typeface="Montserrat" panose="00000500000000000000" pitchFamily="2" charset="0"/>
                        </a:rPr>
                        <a:t>Quoi ?​</a:t>
                      </a:r>
                      <a:endParaRPr lang="fr-FR" sz="1600" b="1" i="0">
                        <a:solidFill>
                          <a:srgbClr val="FFFFFF"/>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23889" cap="flat" cmpd="sng" algn="ctr">
                      <a:solidFill>
                        <a:srgbClr val="FFFFFF"/>
                      </a:solidFill>
                      <a:prstDash val="solid"/>
                      <a:round/>
                      <a:headEnd type="none" w="med" len="med"/>
                      <a:tailEnd type="none" w="med" len="med"/>
                    </a:lnB>
                    <a:solidFill>
                      <a:srgbClr val="034FC4"/>
                    </a:solidFill>
                  </a:tcPr>
                </a:tc>
                <a:tc>
                  <a:txBody>
                    <a:bodyPr/>
                    <a:lstStyle/>
                    <a:p>
                      <a:pPr algn="ctr" fontAlgn="base"/>
                      <a:r>
                        <a:rPr lang="fr-FR" sz="1600" b="1" i="0">
                          <a:solidFill>
                            <a:srgbClr val="FFFFFF"/>
                          </a:solidFill>
                          <a:effectLst/>
                          <a:latin typeface="Montserrat" panose="00000500000000000000" pitchFamily="2" charset="0"/>
                        </a:rPr>
                        <a:t>Quand ?​</a:t>
                      </a:r>
                      <a:endParaRPr lang="fr-FR" sz="1600" b="1" i="0">
                        <a:solidFill>
                          <a:srgbClr val="FFFFFF"/>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23889" cap="flat" cmpd="sng" algn="ctr">
                      <a:solidFill>
                        <a:srgbClr val="FFFFFF"/>
                      </a:solidFill>
                      <a:prstDash val="solid"/>
                      <a:round/>
                      <a:headEnd type="none" w="med" len="med"/>
                      <a:tailEnd type="none" w="med" len="med"/>
                    </a:lnB>
                    <a:solidFill>
                      <a:srgbClr val="034FC4"/>
                    </a:solidFill>
                  </a:tcPr>
                </a:tc>
                <a:tc>
                  <a:txBody>
                    <a:bodyPr/>
                    <a:lstStyle/>
                    <a:p>
                      <a:pPr algn="ctr" fontAlgn="base"/>
                      <a:r>
                        <a:rPr lang="fr-FR" sz="1600" b="1" i="0">
                          <a:solidFill>
                            <a:srgbClr val="FFFFFF"/>
                          </a:solidFill>
                          <a:effectLst/>
                          <a:latin typeface="Montserrat" panose="00000500000000000000" pitchFamily="2" charset="0"/>
                        </a:rPr>
                        <a:t>Avec qui ?​</a:t>
                      </a:r>
                      <a:endParaRPr lang="fr-FR" sz="1600" b="1" i="0">
                        <a:solidFill>
                          <a:srgbClr val="FFFFFF"/>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23889" cap="flat" cmpd="sng" algn="ctr">
                      <a:solidFill>
                        <a:srgbClr val="FFFFFF"/>
                      </a:solidFill>
                      <a:prstDash val="solid"/>
                      <a:round/>
                      <a:headEnd type="none" w="med" len="med"/>
                      <a:tailEnd type="none" w="med" len="med"/>
                    </a:lnB>
                    <a:solidFill>
                      <a:srgbClr val="034FC4"/>
                    </a:solidFill>
                  </a:tcPr>
                </a:tc>
                <a:extLst>
                  <a:ext uri="{0D108BD9-81ED-4DB2-BD59-A6C34878D82A}">
                    <a16:rowId xmlns:a16="http://schemas.microsoft.com/office/drawing/2014/main" val="2587852213"/>
                  </a:ext>
                </a:extLst>
              </a:tr>
              <a:tr h="566061">
                <a:tc>
                  <a:txBody>
                    <a:bodyPr/>
                    <a:lstStyle/>
                    <a:p>
                      <a:pPr algn="l" fontAlgn="base"/>
                      <a:r>
                        <a:rPr lang="fr-FR" sz="1600" b="0" i="0">
                          <a:solidFill>
                            <a:srgbClr val="000000"/>
                          </a:solidFill>
                          <a:effectLst/>
                          <a:latin typeface="Montserrat" panose="00000500000000000000" pitchFamily="2" charset="0"/>
                        </a:rPr>
                        <a:t>Remontée des besoins​</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23889"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Du 08/11 au 10/01/2025​</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23889"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EAS/CLIC - partenaires locaux​</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23889"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extLst>
                  <a:ext uri="{0D108BD9-81ED-4DB2-BD59-A6C34878D82A}">
                    <a16:rowId xmlns:a16="http://schemas.microsoft.com/office/drawing/2014/main" val="3039005434"/>
                  </a:ext>
                </a:extLst>
              </a:tr>
              <a:tr h="566061">
                <a:tc>
                  <a:txBody>
                    <a:bodyPr/>
                    <a:lstStyle/>
                    <a:p>
                      <a:pPr algn="l" fontAlgn="base"/>
                      <a:r>
                        <a:rPr lang="fr-FR" sz="1600" b="0" i="0">
                          <a:solidFill>
                            <a:srgbClr val="000000"/>
                          </a:solidFill>
                          <a:effectLst/>
                          <a:latin typeface="Montserrat" panose="00000500000000000000" pitchFamily="2" charset="0"/>
                        </a:rPr>
                        <a:t>Analyse de la remontée des besoins​</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Du 10/01 au 26/02​</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PBVB​</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extLst>
                  <a:ext uri="{0D108BD9-81ED-4DB2-BD59-A6C34878D82A}">
                    <a16:rowId xmlns:a16="http://schemas.microsoft.com/office/drawing/2014/main" val="3263731162"/>
                  </a:ext>
                </a:extLst>
              </a:tr>
              <a:tr h="1051257">
                <a:tc>
                  <a:txBody>
                    <a:bodyPr/>
                    <a:lstStyle/>
                    <a:p>
                      <a:pPr algn="l" fontAlgn="base"/>
                      <a:r>
                        <a:rPr lang="fr-FR" sz="1600" b="0" i="0">
                          <a:solidFill>
                            <a:srgbClr val="000000"/>
                          </a:solidFill>
                          <a:effectLst/>
                          <a:latin typeface="Montserrat" panose="00000500000000000000" pitchFamily="2" charset="0"/>
                        </a:rPr>
                        <a:t>Sondage préprogrammation &amp; validation des communes​</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Du 26/02 au 03/03​</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EAS/CLIC​</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extLst>
                  <a:ext uri="{0D108BD9-81ED-4DB2-BD59-A6C34878D82A}">
                    <a16:rowId xmlns:a16="http://schemas.microsoft.com/office/drawing/2014/main" val="4118997605"/>
                  </a:ext>
                </a:extLst>
              </a:tr>
              <a:tr h="566061">
                <a:tc>
                  <a:txBody>
                    <a:bodyPr/>
                    <a:lstStyle/>
                    <a:p>
                      <a:pPr algn="l" fontAlgn="base"/>
                      <a:r>
                        <a:rPr lang="fr-FR" sz="1600" b="0" i="0">
                          <a:solidFill>
                            <a:srgbClr val="000000"/>
                          </a:solidFill>
                          <a:effectLst/>
                          <a:latin typeface="Montserrat" panose="00000500000000000000" pitchFamily="2" charset="0"/>
                        </a:rPr>
                        <a:t>Positionnement des opérateurs​</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Avant le 11/03​</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PBVB​</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extLst>
                  <a:ext uri="{0D108BD9-81ED-4DB2-BD59-A6C34878D82A}">
                    <a16:rowId xmlns:a16="http://schemas.microsoft.com/office/drawing/2014/main" val="2279080322"/>
                  </a:ext>
                </a:extLst>
              </a:tr>
              <a:tr h="566061">
                <a:tc>
                  <a:txBody>
                    <a:bodyPr/>
                    <a:lstStyle/>
                    <a:p>
                      <a:pPr algn="l" fontAlgn="base"/>
                      <a:r>
                        <a:rPr lang="fr-FR" sz="1600" b="0" i="0">
                          <a:solidFill>
                            <a:srgbClr val="000000"/>
                          </a:solidFill>
                          <a:effectLst/>
                          <a:latin typeface="Montserrat" panose="00000500000000000000" pitchFamily="2" charset="0"/>
                        </a:rPr>
                        <a:t>Validation de la programmation​</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dirty="0">
                          <a:solidFill>
                            <a:srgbClr val="000000"/>
                          </a:solidFill>
                          <a:effectLst/>
                          <a:latin typeface="Montserrat" panose="00000500000000000000" pitchFamily="2" charset="0"/>
                        </a:rPr>
                        <a:t>Avril 2025</a:t>
                      </a:r>
                      <a:endParaRPr lang="fr-FR" sz="1600" b="0" i="0" dirty="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PBVB, CFPPA 56, opérateurs​</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extLst>
                  <a:ext uri="{0D108BD9-81ED-4DB2-BD59-A6C34878D82A}">
                    <a16:rowId xmlns:a16="http://schemas.microsoft.com/office/drawing/2014/main" val="3021577611"/>
                  </a:ext>
                </a:extLst>
              </a:tr>
              <a:tr h="566061">
                <a:tc>
                  <a:txBody>
                    <a:bodyPr/>
                    <a:lstStyle/>
                    <a:p>
                      <a:pPr algn="l" fontAlgn="base"/>
                      <a:r>
                        <a:rPr lang="fr-FR" sz="1600" b="0" i="0">
                          <a:solidFill>
                            <a:srgbClr val="000000"/>
                          </a:solidFill>
                          <a:effectLst/>
                          <a:latin typeface="Montserrat" panose="00000500000000000000" pitchFamily="2" charset="0"/>
                        </a:rPr>
                        <a:t>Réunion de coordination​</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a:solidFill>
                            <a:srgbClr val="000000"/>
                          </a:solidFill>
                          <a:effectLst/>
                          <a:latin typeface="Montserrat" panose="00000500000000000000" pitchFamily="2" charset="0"/>
                        </a:rPr>
                        <a:t>Mai 2025​</a:t>
                      </a:r>
                      <a:endParaRPr lang="fr-FR" sz="1600" b="0" i="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tc>
                  <a:txBody>
                    <a:bodyPr/>
                    <a:lstStyle/>
                    <a:p>
                      <a:pPr algn="l" fontAlgn="base"/>
                      <a:r>
                        <a:rPr lang="fr-FR" sz="1600" b="0" i="0" dirty="0">
                          <a:solidFill>
                            <a:srgbClr val="000000"/>
                          </a:solidFill>
                          <a:effectLst/>
                          <a:latin typeface="Montserrat" panose="00000500000000000000" pitchFamily="2" charset="0"/>
                        </a:rPr>
                        <a:t>Opérateurs, CFPPA 56, EAS/CLIC​</a:t>
                      </a:r>
                      <a:endParaRPr lang="fr-FR" sz="1600" b="0" i="0" dirty="0">
                        <a:solidFill>
                          <a:srgbClr val="000000"/>
                        </a:solidFill>
                        <a:effectLst/>
                      </a:endParaRPr>
                    </a:p>
                  </a:txBody>
                  <a:tcPr marL="80866" marR="80866" marT="40433" marB="40433" anchor="ctr">
                    <a:lnL w="7963" cap="flat" cmpd="sng" algn="ctr">
                      <a:solidFill>
                        <a:srgbClr val="FFFFFF"/>
                      </a:solidFill>
                      <a:prstDash val="solid"/>
                      <a:round/>
                      <a:headEnd type="none" w="med" len="med"/>
                      <a:tailEnd type="none" w="med" len="med"/>
                    </a:lnL>
                    <a:lnR w="7963" cap="flat" cmpd="sng" algn="ctr">
                      <a:solidFill>
                        <a:srgbClr val="FFFFFF"/>
                      </a:solidFill>
                      <a:prstDash val="solid"/>
                      <a:round/>
                      <a:headEnd type="none" w="med" len="med"/>
                      <a:tailEnd type="none" w="med" len="med"/>
                    </a:lnR>
                    <a:lnT w="7963" cap="flat" cmpd="sng" algn="ctr">
                      <a:solidFill>
                        <a:srgbClr val="FFFFFF"/>
                      </a:solidFill>
                      <a:prstDash val="solid"/>
                      <a:round/>
                      <a:headEnd type="none" w="med" len="med"/>
                      <a:tailEnd type="none" w="med" len="med"/>
                    </a:lnT>
                    <a:lnB w="7963" cap="flat" cmpd="sng" algn="ctr">
                      <a:solidFill>
                        <a:srgbClr val="FFFFFF"/>
                      </a:solidFill>
                      <a:prstDash val="solid"/>
                      <a:round/>
                      <a:headEnd type="none" w="med" len="med"/>
                      <a:tailEnd type="none" w="med" len="med"/>
                    </a:lnB>
                    <a:solidFill>
                      <a:srgbClr val="C2D9FE"/>
                    </a:solidFill>
                  </a:tcPr>
                </a:tc>
                <a:extLst>
                  <a:ext uri="{0D108BD9-81ED-4DB2-BD59-A6C34878D82A}">
                    <a16:rowId xmlns:a16="http://schemas.microsoft.com/office/drawing/2014/main" val="2644819604"/>
                  </a:ext>
                </a:extLst>
              </a:tr>
            </a:tbl>
          </a:graphicData>
        </a:graphic>
      </p:graphicFrame>
      <p:sp>
        <p:nvSpPr>
          <p:cNvPr id="8" name="Rectangle 1">
            <a:extLst>
              <a:ext uri="{FF2B5EF4-FFF2-40B4-BE49-F238E27FC236}">
                <a16:creationId xmlns:a16="http://schemas.microsoft.com/office/drawing/2014/main" id="{D4575C22-A6F5-0B3F-8DE3-CFA501697FA6}"/>
              </a:ext>
            </a:extLst>
          </p:cNvPr>
          <p:cNvSpPr>
            <a:spLocks noChangeArrowheads="1"/>
          </p:cNvSpPr>
          <p:nvPr/>
        </p:nvSpPr>
        <p:spPr bwMode="auto">
          <a:xfrm>
            <a:off x="1880034" y="17565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030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p:txBody>
      </p:sp>
      <p:sp>
        <p:nvSpPr>
          <p:cNvPr id="3" name="Espace réservé du texte 2"/>
          <p:cNvSpPr>
            <a:spLocks noGrp="1"/>
          </p:cNvSpPr>
          <p:nvPr>
            <p:ph type="body" sz="quarter" idx="11"/>
          </p:nvPr>
        </p:nvSpPr>
        <p:spPr>
          <a:xfrm>
            <a:off x="1051035" y="1081383"/>
            <a:ext cx="8684636" cy="1070146"/>
          </a:xfrm>
        </p:spPr>
        <p:txBody>
          <a:bodyPr/>
          <a:lstStyle/>
          <a:p>
            <a:pPr lvl="0"/>
            <a:r>
              <a:rPr lang="fr-FR" dirty="0"/>
              <a:t>L’animation territoriale: lien avec les Espaces Autonomie Santé</a:t>
            </a:r>
            <a:endParaRPr lang="fr-FR" sz="2000" dirty="0"/>
          </a:p>
          <a:p>
            <a:endParaRPr lang="fr-FR" dirty="0"/>
          </a:p>
        </p:txBody>
      </p:sp>
      <p:sp>
        <p:nvSpPr>
          <p:cNvPr id="4" name="Espace réservé du contenu 3"/>
          <p:cNvSpPr>
            <a:spLocks noGrp="1"/>
          </p:cNvSpPr>
          <p:nvPr>
            <p:ph sz="quarter" idx="12"/>
          </p:nvPr>
        </p:nvSpPr>
        <p:spPr>
          <a:xfrm>
            <a:off x="728195" y="2151529"/>
            <a:ext cx="10080000" cy="4591977"/>
          </a:xfrm>
        </p:spPr>
        <p:txBody>
          <a:bodyPr/>
          <a:lstStyle/>
          <a:p>
            <a:pPr marL="0" indent="0" algn="just">
              <a:buNone/>
            </a:pPr>
            <a:r>
              <a:rPr lang="fr-FR" sz="2000" dirty="0"/>
              <a:t>Au titre du déploiement d’actions collectives de prévention de la perte d’autonomie, l’Espace autonomie Santé est le référent de la conférence des financeurs de la prévention de la perte d’autonomie du Morbihan auprès des porteurs de projets d’action de prévention en territoire.</a:t>
            </a:r>
          </a:p>
          <a:p>
            <a:pPr marL="0" indent="0" algn="just">
              <a:buNone/>
            </a:pPr>
            <a:r>
              <a:rPr lang="fr-FR" sz="2000" dirty="0"/>
              <a:t>Il participe, en soutien aux membres de la conférence des financeurs, à la déclinaison de la stratégie départementale de prévention de la perte d’autonomie </a:t>
            </a:r>
            <a:r>
              <a:rPr lang="fr-FR" sz="2000" dirty="0" err="1"/>
              <a:t>co</a:t>
            </a:r>
            <a:r>
              <a:rPr lang="fr-FR" sz="2000" dirty="0"/>
              <a:t>-construite notamment avec Pour Bien Vieillir Bretagne. L’EAS peut également mettre en </a:t>
            </a:r>
            <a:r>
              <a:rPr lang="fr-FR" sz="2000" dirty="0" err="1"/>
              <a:t>oeuvre</a:t>
            </a:r>
            <a:r>
              <a:rPr lang="fr-FR" sz="2000" dirty="0"/>
              <a:t> des actions de prévention.</a:t>
            </a:r>
          </a:p>
          <a:p>
            <a:pPr marL="0" indent="0" algn="just">
              <a:buNone/>
            </a:pPr>
            <a:r>
              <a:rPr lang="fr-FR" sz="2000" dirty="0"/>
              <a:t>A ce titre, il est demandé au porteur de projets de contacter l’EAS de son territoire pour échanger sur l’adéquation entre les besoins repérés localement et les objectifs visés par son action. Un accompagnement à l’ingénierie de projets peut être proposé. Le dossier de candidature sera nécessairement transmis en copie à l’EAS du territoire lors de la transmission au CD (excepté pour les opérateurs PBVB).</a:t>
            </a:r>
          </a:p>
        </p:txBody>
      </p:sp>
    </p:spTree>
    <p:extLst>
      <p:ext uri="{BB962C8B-B14F-4D97-AF65-F5344CB8AC3E}">
        <p14:creationId xmlns:p14="http://schemas.microsoft.com/office/powerpoint/2010/main" val="426437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p:txBody>
      </p:sp>
      <p:sp>
        <p:nvSpPr>
          <p:cNvPr id="3" name="Espace réservé du texte 2"/>
          <p:cNvSpPr>
            <a:spLocks noGrp="1"/>
          </p:cNvSpPr>
          <p:nvPr>
            <p:ph type="body" sz="quarter" idx="11"/>
          </p:nvPr>
        </p:nvSpPr>
        <p:spPr>
          <a:xfrm>
            <a:off x="1051035" y="1081383"/>
            <a:ext cx="8684636" cy="1070146"/>
          </a:xfrm>
        </p:spPr>
        <p:txBody>
          <a:bodyPr/>
          <a:lstStyle/>
          <a:p>
            <a:pPr lvl="0"/>
            <a:r>
              <a:rPr lang="fr-FR" dirty="0"/>
              <a:t>L’animation territoriale: lien avec les Espaces Autonomie Santé</a:t>
            </a:r>
            <a:endParaRPr lang="fr-FR" sz="2000" dirty="0"/>
          </a:p>
          <a:p>
            <a:endParaRPr lang="fr-FR" dirty="0"/>
          </a:p>
        </p:txBody>
      </p:sp>
      <p:sp>
        <p:nvSpPr>
          <p:cNvPr id="4" name="Espace réservé du contenu 3"/>
          <p:cNvSpPr>
            <a:spLocks noGrp="1"/>
          </p:cNvSpPr>
          <p:nvPr>
            <p:ph sz="quarter" idx="12"/>
          </p:nvPr>
        </p:nvSpPr>
        <p:spPr>
          <a:xfrm>
            <a:off x="623693" y="2691461"/>
            <a:ext cx="10080000" cy="4591977"/>
          </a:xfrm>
        </p:spPr>
        <p:txBody>
          <a:bodyPr/>
          <a:lstStyle/>
          <a:p>
            <a:pPr algn="just">
              <a:buFont typeface="Wingdings" panose="05000000000000000000" pitchFamily="2" charset="2"/>
              <a:buChar char="Ø"/>
            </a:pPr>
            <a:r>
              <a:rPr lang="fr-FR" sz="2000" dirty="0"/>
              <a:t>Relais d’information </a:t>
            </a:r>
            <a:r>
              <a:rPr lang="fr-FR" sz="2000" dirty="0" smtClean="0"/>
              <a:t>auprès du public: doit nécessairement recevoir vos supports de communication</a:t>
            </a:r>
            <a:endParaRPr lang="fr-FR" sz="2000" dirty="0"/>
          </a:p>
          <a:p>
            <a:pPr algn="just">
              <a:buFont typeface="Wingdings" panose="05000000000000000000" pitchFamily="2" charset="2"/>
              <a:buChar char="Ø"/>
            </a:pPr>
            <a:r>
              <a:rPr lang="fr-FR" sz="2000" dirty="0"/>
              <a:t>Inscription de l’action du porteur dans la dynamique locale ;</a:t>
            </a:r>
          </a:p>
          <a:p>
            <a:pPr algn="just">
              <a:buFont typeface="Wingdings" panose="05000000000000000000" pitchFamily="2" charset="2"/>
              <a:buChar char="Ø"/>
            </a:pPr>
            <a:r>
              <a:rPr lang="fr-FR" sz="2000" dirty="0"/>
              <a:t>Soutien méthodologique (transmissions d’éléments de diagnostic des besoins, relecture du projet, identification des ressources du territoire</a:t>
            </a:r>
            <a:r>
              <a:rPr lang="fr-FR" sz="2000" dirty="0" smtClean="0"/>
              <a:t>…)</a:t>
            </a:r>
            <a:endParaRPr lang="fr-FR" sz="2000" dirty="0"/>
          </a:p>
          <a:p>
            <a:pPr algn="just">
              <a:buFont typeface="Wingdings" panose="05000000000000000000" pitchFamily="2" charset="2"/>
              <a:buChar char="Ø"/>
            </a:pPr>
            <a:r>
              <a:rPr lang="fr-FR" sz="2000" dirty="0"/>
              <a:t>Facilitateur dans la mise en </a:t>
            </a:r>
            <a:r>
              <a:rPr lang="fr-FR" sz="2000" dirty="0" err="1"/>
              <a:t>oeuvre</a:t>
            </a:r>
            <a:r>
              <a:rPr lang="fr-FR" sz="2000" dirty="0"/>
              <a:t> de l’action </a:t>
            </a:r>
            <a:r>
              <a:rPr lang="fr-FR" sz="2000" dirty="0" smtClean="0"/>
              <a:t>: soutien logistique et mise en lien si besoin</a:t>
            </a:r>
            <a:endParaRPr lang="fr-FR" sz="2000" dirty="0"/>
          </a:p>
        </p:txBody>
      </p:sp>
    </p:spTree>
    <p:extLst>
      <p:ext uri="{BB962C8B-B14F-4D97-AF65-F5344CB8AC3E}">
        <p14:creationId xmlns:p14="http://schemas.microsoft.com/office/powerpoint/2010/main" val="137082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0400" y="2174400"/>
            <a:ext cx="8499138" cy="479348"/>
          </a:xfrm>
        </p:spPr>
        <p:txBody>
          <a:bodyPr/>
          <a:lstStyle/>
          <a:p>
            <a:r>
              <a:rPr lang="fr-FR" dirty="0"/>
              <a:t>L’activité de la CFPPA en </a:t>
            </a:r>
            <a:r>
              <a:rPr lang="fr-FR" dirty="0" smtClean="0"/>
              <a:t>chiffres</a:t>
            </a:r>
            <a:endParaRPr lang="fr-FR" dirty="0"/>
          </a:p>
        </p:txBody>
      </p:sp>
    </p:spTree>
    <p:extLst>
      <p:ext uri="{BB962C8B-B14F-4D97-AF65-F5344CB8AC3E}">
        <p14:creationId xmlns:p14="http://schemas.microsoft.com/office/powerpoint/2010/main" val="326617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DD8914-FE19-BFCF-9EC0-622D6A620124}"/>
              </a:ext>
            </a:extLst>
          </p:cNvPr>
          <p:cNvSpPr>
            <a:spLocks noGrp="1"/>
          </p:cNvSpPr>
          <p:nvPr>
            <p:ph type="body" sz="quarter" idx="10"/>
          </p:nvPr>
        </p:nvSpPr>
        <p:spPr/>
        <p:txBody>
          <a:bodyPr/>
          <a:lstStyle/>
          <a:p>
            <a:endParaRPr lang="fr-FR" dirty="0"/>
          </a:p>
        </p:txBody>
      </p:sp>
      <p:sp>
        <p:nvSpPr>
          <p:cNvPr id="3" name="Espace réservé du texte 2">
            <a:extLst>
              <a:ext uri="{FF2B5EF4-FFF2-40B4-BE49-F238E27FC236}">
                <a16:creationId xmlns:a16="http://schemas.microsoft.com/office/drawing/2014/main" id="{B98D3CB0-21C6-54E8-B9A2-8FB161275A06}"/>
              </a:ext>
            </a:extLst>
          </p:cNvPr>
          <p:cNvSpPr>
            <a:spLocks noGrp="1"/>
          </p:cNvSpPr>
          <p:nvPr>
            <p:ph type="body" sz="quarter" idx="11"/>
          </p:nvPr>
        </p:nvSpPr>
        <p:spPr/>
        <p:txBody>
          <a:bodyPr/>
          <a:lstStyle/>
          <a:p>
            <a:r>
              <a:rPr lang="fr-FR" dirty="0"/>
              <a:t>L’activité de la CFPPA</a:t>
            </a:r>
          </a:p>
        </p:txBody>
      </p:sp>
      <p:graphicFrame>
        <p:nvGraphicFramePr>
          <p:cNvPr id="5" name="Tableau 4"/>
          <p:cNvGraphicFramePr>
            <a:graphicFrameLocks noGrp="1"/>
          </p:cNvGraphicFramePr>
          <p:nvPr>
            <p:extLst>
              <p:ext uri="{D42A27DB-BD31-4B8C-83A1-F6EECF244321}">
                <p14:modId xmlns:p14="http://schemas.microsoft.com/office/powerpoint/2010/main" val="2692019674"/>
              </p:ext>
            </p:extLst>
          </p:nvPr>
        </p:nvGraphicFramePr>
        <p:xfrm>
          <a:off x="693419" y="1836419"/>
          <a:ext cx="10157460" cy="4579008"/>
        </p:xfrm>
        <a:graphic>
          <a:graphicData uri="http://schemas.openxmlformats.org/drawingml/2006/table">
            <a:tbl>
              <a:tblPr firstRow="1" bandRow="1">
                <a:tableStyleId>{5C22544A-7EE6-4342-B048-85BDC9FD1C3A}</a:tableStyleId>
              </a:tblPr>
              <a:tblGrid>
                <a:gridCol w="2539365">
                  <a:extLst>
                    <a:ext uri="{9D8B030D-6E8A-4147-A177-3AD203B41FA5}">
                      <a16:colId xmlns:a16="http://schemas.microsoft.com/office/drawing/2014/main" val="1357319406"/>
                    </a:ext>
                  </a:extLst>
                </a:gridCol>
                <a:gridCol w="2539365">
                  <a:extLst>
                    <a:ext uri="{9D8B030D-6E8A-4147-A177-3AD203B41FA5}">
                      <a16:colId xmlns:a16="http://schemas.microsoft.com/office/drawing/2014/main" val="4191591959"/>
                    </a:ext>
                  </a:extLst>
                </a:gridCol>
                <a:gridCol w="2539365">
                  <a:extLst>
                    <a:ext uri="{9D8B030D-6E8A-4147-A177-3AD203B41FA5}">
                      <a16:colId xmlns:a16="http://schemas.microsoft.com/office/drawing/2014/main" val="1439411634"/>
                    </a:ext>
                  </a:extLst>
                </a:gridCol>
                <a:gridCol w="2539365">
                  <a:extLst>
                    <a:ext uri="{9D8B030D-6E8A-4147-A177-3AD203B41FA5}">
                      <a16:colId xmlns:a16="http://schemas.microsoft.com/office/drawing/2014/main" val="1210958138"/>
                    </a:ext>
                  </a:extLst>
                </a:gridCol>
              </a:tblGrid>
              <a:tr h="1144752">
                <a:tc>
                  <a:txBody>
                    <a:bodyPr/>
                    <a:lstStyle/>
                    <a:p>
                      <a:pPr algn="ctr"/>
                      <a:endParaRPr lang="fr-FR" dirty="0"/>
                    </a:p>
                    <a:p>
                      <a:pPr algn="ctr"/>
                      <a:endParaRPr lang="fr-FR" dirty="0"/>
                    </a:p>
                    <a:p>
                      <a:pPr algn="ctr"/>
                      <a:r>
                        <a:rPr lang="fr-FR" dirty="0"/>
                        <a:t>Année</a:t>
                      </a:r>
                    </a:p>
                  </a:txBody>
                  <a:tcPr/>
                </a:tc>
                <a:tc>
                  <a:txBody>
                    <a:bodyPr/>
                    <a:lstStyle/>
                    <a:p>
                      <a:pPr algn="ctr"/>
                      <a:endParaRPr lang="fr-FR" dirty="0"/>
                    </a:p>
                    <a:p>
                      <a:pPr algn="ctr"/>
                      <a:endParaRPr lang="fr-FR" dirty="0"/>
                    </a:p>
                    <a:p>
                      <a:pPr algn="ctr"/>
                      <a:r>
                        <a:rPr lang="fr-FR" dirty="0"/>
                        <a:t>Projets déposés</a:t>
                      </a:r>
                    </a:p>
                  </a:txBody>
                  <a:tcPr/>
                </a:tc>
                <a:tc>
                  <a:txBody>
                    <a:bodyPr/>
                    <a:lstStyle/>
                    <a:p>
                      <a:pPr algn="ctr"/>
                      <a:endParaRPr lang="fr-FR"/>
                    </a:p>
                    <a:p>
                      <a:pPr algn="ctr"/>
                      <a:endParaRPr lang="fr-FR"/>
                    </a:p>
                    <a:p>
                      <a:pPr algn="ctr"/>
                      <a:r>
                        <a:rPr lang="fr-FR"/>
                        <a:t>Projets </a:t>
                      </a:r>
                      <a:r>
                        <a:rPr lang="fr-FR" dirty="0"/>
                        <a:t>retenus</a:t>
                      </a:r>
                    </a:p>
                  </a:txBody>
                  <a:tcPr/>
                </a:tc>
                <a:tc>
                  <a:txBody>
                    <a:bodyPr/>
                    <a:lstStyle/>
                    <a:p>
                      <a:pPr algn="ctr"/>
                      <a:endParaRPr lang="fr-FR" dirty="0"/>
                    </a:p>
                    <a:p>
                      <a:pPr algn="ctr"/>
                      <a:endParaRPr lang="fr-FR" dirty="0"/>
                    </a:p>
                    <a:p>
                      <a:pPr algn="ctr"/>
                      <a:r>
                        <a:rPr lang="fr-FR" dirty="0"/>
                        <a:t>Financements alloués</a:t>
                      </a:r>
                    </a:p>
                  </a:txBody>
                  <a:tcPr/>
                </a:tc>
                <a:extLst>
                  <a:ext uri="{0D108BD9-81ED-4DB2-BD59-A6C34878D82A}">
                    <a16:rowId xmlns:a16="http://schemas.microsoft.com/office/drawing/2014/main" val="20804424"/>
                  </a:ext>
                </a:extLst>
              </a:tr>
              <a:tr h="1144752">
                <a:tc>
                  <a:txBody>
                    <a:bodyPr/>
                    <a:lstStyle/>
                    <a:p>
                      <a:pPr algn="ctr"/>
                      <a:endParaRPr lang="fr-FR" dirty="0"/>
                    </a:p>
                    <a:p>
                      <a:pPr algn="ctr"/>
                      <a:r>
                        <a:rPr lang="fr-FR" dirty="0"/>
                        <a:t>2022</a:t>
                      </a:r>
                    </a:p>
                  </a:txBody>
                  <a:tcPr/>
                </a:tc>
                <a:tc>
                  <a:txBody>
                    <a:bodyPr/>
                    <a:lstStyle/>
                    <a:p>
                      <a:pPr algn="ctr"/>
                      <a:endParaRPr lang="fr-FR" dirty="0"/>
                    </a:p>
                    <a:p>
                      <a:pPr algn="ctr"/>
                      <a:r>
                        <a:rPr lang="fr-FR" dirty="0"/>
                        <a:t>100</a:t>
                      </a:r>
                    </a:p>
                  </a:txBody>
                  <a:tcPr/>
                </a:tc>
                <a:tc>
                  <a:txBody>
                    <a:bodyPr/>
                    <a:lstStyle/>
                    <a:p>
                      <a:pPr algn="ctr"/>
                      <a:endParaRPr lang="fr-FR" dirty="0"/>
                    </a:p>
                    <a:p>
                      <a:pPr algn="ctr"/>
                      <a:r>
                        <a:rPr lang="fr-FR" dirty="0"/>
                        <a:t>96</a:t>
                      </a:r>
                    </a:p>
                  </a:txBody>
                  <a:tcPr/>
                </a:tc>
                <a:tc>
                  <a:txBody>
                    <a:bodyPr/>
                    <a:lstStyle/>
                    <a:p>
                      <a:pPr algn="ctr"/>
                      <a:endParaRPr lang="fr-FR" dirty="0"/>
                    </a:p>
                    <a:p>
                      <a:pPr algn="ctr"/>
                      <a:r>
                        <a:rPr lang="fr-FR" dirty="0"/>
                        <a:t>963 362 €</a:t>
                      </a:r>
                    </a:p>
                    <a:p>
                      <a:pPr algn="ctr"/>
                      <a:endParaRPr lang="fr-FR" dirty="0"/>
                    </a:p>
                  </a:txBody>
                  <a:tcPr/>
                </a:tc>
                <a:extLst>
                  <a:ext uri="{0D108BD9-81ED-4DB2-BD59-A6C34878D82A}">
                    <a16:rowId xmlns:a16="http://schemas.microsoft.com/office/drawing/2014/main" val="3752996057"/>
                  </a:ext>
                </a:extLst>
              </a:tr>
              <a:tr h="1144752">
                <a:tc>
                  <a:txBody>
                    <a:bodyPr/>
                    <a:lstStyle/>
                    <a:p>
                      <a:pPr algn="ctr"/>
                      <a:endParaRPr lang="fr-FR" dirty="0"/>
                    </a:p>
                    <a:p>
                      <a:pPr algn="ctr"/>
                      <a:r>
                        <a:rPr lang="fr-FR" dirty="0"/>
                        <a:t>2023</a:t>
                      </a:r>
                    </a:p>
                  </a:txBody>
                  <a:tcPr/>
                </a:tc>
                <a:tc>
                  <a:txBody>
                    <a:bodyPr/>
                    <a:lstStyle/>
                    <a:p>
                      <a:pPr algn="ctr"/>
                      <a:endParaRPr lang="fr-FR" dirty="0"/>
                    </a:p>
                    <a:p>
                      <a:pPr algn="ctr"/>
                      <a:r>
                        <a:rPr lang="fr-FR" dirty="0"/>
                        <a:t>131</a:t>
                      </a:r>
                    </a:p>
                    <a:p>
                      <a:pPr algn="ctr"/>
                      <a:endParaRPr lang="fr-FR" dirty="0"/>
                    </a:p>
                  </a:txBody>
                  <a:tcPr/>
                </a:tc>
                <a:tc>
                  <a:txBody>
                    <a:bodyPr/>
                    <a:lstStyle/>
                    <a:p>
                      <a:pPr algn="ctr"/>
                      <a:endParaRPr lang="fr-FR" dirty="0"/>
                    </a:p>
                    <a:p>
                      <a:pPr algn="ctr"/>
                      <a:r>
                        <a:rPr lang="fr-FR" dirty="0"/>
                        <a:t>96</a:t>
                      </a:r>
                    </a:p>
                  </a:txBody>
                  <a:tcPr/>
                </a:tc>
                <a:tc>
                  <a:txBody>
                    <a:bodyPr/>
                    <a:lstStyle/>
                    <a:p>
                      <a:pPr algn="ctr"/>
                      <a:endParaRPr lang="fr-FR" dirty="0"/>
                    </a:p>
                    <a:p>
                      <a:pPr algn="ctr"/>
                      <a:r>
                        <a:rPr lang="fr-FR" dirty="0"/>
                        <a:t>1 131 150,39 €</a:t>
                      </a:r>
                    </a:p>
                  </a:txBody>
                  <a:tcPr/>
                </a:tc>
                <a:extLst>
                  <a:ext uri="{0D108BD9-81ED-4DB2-BD59-A6C34878D82A}">
                    <a16:rowId xmlns:a16="http://schemas.microsoft.com/office/drawing/2014/main" val="1982094820"/>
                  </a:ext>
                </a:extLst>
              </a:tr>
              <a:tr h="1144752">
                <a:tc>
                  <a:txBody>
                    <a:bodyPr/>
                    <a:lstStyle/>
                    <a:p>
                      <a:pPr algn="ctr"/>
                      <a:endParaRPr lang="fr-FR" dirty="0" smtClean="0"/>
                    </a:p>
                    <a:p>
                      <a:pPr algn="ctr"/>
                      <a:r>
                        <a:rPr lang="fr-FR" dirty="0" smtClean="0"/>
                        <a:t>2024</a:t>
                      </a:r>
                      <a:endParaRPr lang="fr-FR" dirty="0"/>
                    </a:p>
                  </a:txBody>
                  <a:tcPr/>
                </a:tc>
                <a:tc>
                  <a:txBody>
                    <a:bodyPr/>
                    <a:lstStyle/>
                    <a:p>
                      <a:pPr algn="ctr"/>
                      <a:endParaRPr lang="fr-FR" dirty="0" smtClean="0"/>
                    </a:p>
                    <a:p>
                      <a:pPr algn="ctr"/>
                      <a:r>
                        <a:rPr lang="fr-FR" dirty="0" smtClean="0"/>
                        <a:t>201</a:t>
                      </a:r>
                      <a:endParaRPr lang="fr-FR" dirty="0"/>
                    </a:p>
                  </a:txBody>
                  <a:tcPr/>
                </a:tc>
                <a:tc>
                  <a:txBody>
                    <a:bodyPr/>
                    <a:lstStyle/>
                    <a:p>
                      <a:pPr algn="ctr"/>
                      <a:endParaRPr lang="fr-FR" dirty="0" smtClean="0"/>
                    </a:p>
                    <a:p>
                      <a:pPr algn="ctr"/>
                      <a:r>
                        <a:rPr lang="fr-FR" dirty="0" smtClean="0"/>
                        <a:t>144</a:t>
                      </a:r>
                      <a:endParaRPr lang="fr-FR" dirty="0"/>
                    </a:p>
                  </a:txBody>
                  <a:tcPr/>
                </a:tc>
                <a:tc>
                  <a:txBody>
                    <a:bodyPr/>
                    <a:lstStyle/>
                    <a:p>
                      <a:pPr algn="ctr"/>
                      <a:endParaRPr lang="fr-FR" dirty="0" smtClean="0"/>
                    </a:p>
                    <a:p>
                      <a:pPr algn="ctr"/>
                      <a:r>
                        <a:rPr lang="fr-FR" sz="1800" b="0" kern="1200" dirty="0" smtClean="0">
                          <a:solidFill>
                            <a:schemeClr val="dk1"/>
                          </a:solidFill>
                          <a:effectLst/>
                          <a:latin typeface="+mn-lt"/>
                          <a:ea typeface="+mn-ea"/>
                          <a:cs typeface="+mn-cs"/>
                        </a:rPr>
                        <a:t>1 386 983 € </a:t>
                      </a:r>
                      <a:endParaRPr lang="fr-FR" b="0" dirty="0"/>
                    </a:p>
                  </a:txBody>
                  <a:tcPr/>
                </a:tc>
                <a:extLst>
                  <a:ext uri="{0D108BD9-81ED-4DB2-BD59-A6C34878D82A}">
                    <a16:rowId xmlns:a16="http://schemas.microsoft.com/office/drawing/2014/main" val="2796128147"/>
                  </a:ext>
                </a:extLst>
              </a:tr>
            </a:tbl>
          </a:graphicData>
        </a:graphic>
      </p:graphicFrame>
    </p:spTree>
    <p:extLst>
      <p:ext uri="{BB962C8B-B14F-4D97-AF65-F5344CB8AC3E}">
        <p14:creationId xmlns:p14="http://schemas.microsoft.com/office/powerpoint/2010/main" val="2490124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DD8914-FE19-BFCF-9EC0-622D6A620124}"/>
              </a:ext>
            </a:extLst>
          </p:cNvPr>
          <p:cNvSpPr>
            <a:spLocks noGrp="1"/>
          </p:cNvSpPr>
          <p:nvPr>
            <p:ph type="body" sz="quarter" idx="10"/>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26" y="280025"/>
            <a:ext cx="11256334" cy="6223556"/>
          </a:xfrm>
          <a:prstGeom prst="rect">
            <a:avLst/>
          </a:prstGeom>
        </p:spPr>
      </p:pic>
    </p:spTree>
    <p:extLst>
      <p:ext uri="{BB962C8B-B14F-4D97-AF65-F5344CB8AC3E}">
        <p14:creationId xmlns:p14="http://schemas.microsoft.com/office/powerpoint/2010/main" val="4214981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0400" y="2174400"/>
            <a:ext cx="8499138" cy="479348"/>
          </a:xfrm>
        </p:spPr>
        <p:txBody>
          <a:bodyPr/>
          <a:lstStyle/>
          <a:p>
            <a:r>
              <a:rPr lang="fr-FR" dirty="0" smtClean="0"/>
              <a:t>Informations</a:t>
            </a:r>
            <a:endParaRPr lang="fr-FR" dirty="0"/>
          </a:p>
        </p:txBody>
      </p:sp>
    </p:spTree>
    <p:extLst>
      <p:ext uri="{BB962C8B-B14F-4D97-AF65-F5344CB8AC3E}">
        <p14:creationId xmlns:p14="http://schemas.microsoft.com/office/powerpoint/2010/main" val="2801414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DD8914-FE19-BFCF-9EC0-622D6A620124}"/>
              </a:ext>
            </a:extLst>
          </p:cNvPr>
          <p:cNvSpPr>
            <a:spLocks noGrp="1"/>
          </p:cNvSpPr>
          <p:nvPr>
            <p:ph type="body" sz="quarter" idx="10"/>
          </p:nvPr>
        </p:nvSpPr>
        <p:spPr/>
        <p:txBody>
          <a:bodyPr/>
          <a:lstStyle/>
          <a:p>
            <a:endParaRPr lang="fr-FR" dirty="0"/>
          </a:p>
        </p:txBody>
      </p:sp>
      <p:sp>
        <p:nvSpPr>
          <p:cNvPr id="4" name="ZoneTexte 3"/>
          <p:cNvSpPr txBox="1"/>
          <p:nvPr/>
        </p:nvSpPr>
        <p:spPr>
          <a:xfrm>
            <a:off x="896983" y="1584961"/>
            <a:ext cx="10877006" cy="2585323"/>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La CNSA met en place des journées thématiques pour les porteurs :</a:t>
            </a:r>
          </a:p>
          <a:p>
            <a:r>
              <a:rPr lang="fr-FR" dirty="0" smtClean="0">
                <a:latin typeface="Tahoma" panose="020B0604030504040204" pitchFamily="34" charset="0"/>
                <a:ea typeface="Tahoma" panose="020B0604030504040204" pitchFamily="34" charset="0"/>
                <a:cs typeface="Tahoma" panose="020B0604030504040204" pitchFamily="34" charset="0"/>
              </a:rPr>
              <a:t>Dans 5 grandes villes (dont Nantes)</a:t>
            </a:r>
          </a:p>
          <a:p>
            <a:r>
              <a:rPr lang="fr-FR" dirty="0" smtClean="0">
                <a:latin typeface="Tahoma" panose="020B0604030504040204" pitchFamily="34" charset="0"/>
                <a:ea typeface="Tahoma" panose="020B0604030504040204" pitchFamily="34" charset="0"/>
                <a:cs typeface="Tahoma" panose="020B0604030504040204" pitchFamily="34" charset="0"/>
              </a:rPr>
              <a:t>1 thématique par an: </a:t>
            </a:r>
          </a:p>
          <a:p>
            <a:r>
              <a:rPr lang="fr-FR" dirty="0" smtClean="0">
                <a:latin typeface="Tahoma" panose="020B0604030504040204" pitchFamily="34" charset="0"/>
                <a:ea typeface="Tahoma" panose="020B0604030504040204" pitchFamily="34" charset="0"/>
                <a:cs typeface="Tahoma" panose="020B0604030504040204" pitchFamily="34" charset="0"/>
              </a:rPr>
              <a:t>2024: prévention et promotion de la santé (inscriptions toujours possibles mais plus de places à Nantes)</a:t>
            </a:r>
          </a:p>
          <a:p>
            <a:r>
              <a:rPr lang="fr-FR" dirty="0" smtClean="0">
                <a:latin typeface="Tahoma" panose="020B0604030504040204" pitchFamily="34" charset="0"/>
                <a:ea typeface="Tahoma" panose="020B0604030504040204" pitchFamily="34" charset="0"/>
                <a:cs typeface="Tahoma" panose="020B0604030504040204" pitchFamily="34" charset="0"/>
              </a:rPr>
              <a:t>2025: évaluation</a:t>
            </a:r>
          </a:p>
          <a:p>
            <a:r>
              <a:rPr lang="fr-FR" dirty="0" smtClean="0">
                <a:latin typeface="Tahoma" panose="020B0604030504040204" pitchFamily="34" charset="0"/>
                <a:ea typeface="Tahoma" panose="020B0604030504040204" pitchFamily="34" charset="0"/>
                <a:cs typeface="Tahoma" panose="020B0604030504040204" pitchFamily="34" charset="0"/>
              </a:rPr>
              <a:t>2026: marketing social</a:t>
            </a:r>
          </a:p>
          <a:p>
            <a:endParaRPr lang="fr-FR" dirty="0" smtClean="0"/>
          </a:p>
          <a:p>
            <a:r>
              <a:rPr lang="fr-FR" dirty="0" smtClean="0"/>
              <a:t>Pour vous inscrire</a:t>
            </a:r>
            <a:r>
              <a:rPr lang="fr-FR" smtClean="0"/>
              <a:t>: adresser un mail à : </a:t>
            </a:r>
            <a:r>
              <a:rPr lang="fr-FR" smtClean="0">
                <a:hlinkClick r:id="rId2"/>
              </a:rPr>
              <a:t>formation@gerontopole-paysdelaloire.fr</a:t>
            </a:r>
            <a:endParaRPr lang="fr-FR" smtClean="0"/>
          </a:p>
          <a:p>
            <a:endParaRPr lang="fr-FR" dirty="0"/>
          </a:p>
        </p:txBody>
      </p:sp>
    </p:spTree>
    <p:extLst>
      <p:ext uri="{BB962C8B-B14F-4D97-AF65-F5344CB8AC3E}">
        <p14:creationId xmlns:p14="http://schemas.microsoft.com/office/powerpoint/2010/main" val="301020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0400" y="2174400"/>
            <a:ext cx="8499138" cy="479348"/>
          </a:xfrm>
        </p:spPr>
        <p:txBody>
          <a:bodyPr/>
          <a:lstStyle/>
          <a:p>
            <a:r>
              <a:rPr lang="fr-FR" dirty="0"/>
              <a:t>Echanges</a:t>
            </a:r>
          </a:p>
        </p:txBody>
      </p:sp>
    </p:spTree>
    <p:extLst>
      <p:ext uri="{BB962C8B-B14F-4D97-AF65-F5344CB8AC3E}">
        <p14:creationId xmlns:p14="http://schemas.microsoft.com/office/powerpoint/2010/main" val="14497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97782" y="2366363"/>
            <a:ext cx="9656709" cy="285017"/>
          </a:xfrm>
        </p:spPr>
        <p:txBody>
          <a:bodyPr/>
          <a:lstStyle/>
          <a:p>
            <a:r>
              <a:rPr lang="fr-FR" dirty="0"/>
              <a:t>La </a:t>
            </a:r>
            <a:r>
              <a:rPr lang="fr-FR" dirty="0" smtClean="0"/>
              <a:t>Conférence des Financeurs</a:t>
            </a:r>
            <a:endParaRPr lang="fr-FR" dirty="0"/>
          </a:p>
        </p:txBody>
      </p:sp>
    </p:spTree>
    <p:extLst>
      <p:ext uri="{BB962C8B-B14F-4D97-AF65-F5344CB8AC3E}">
        <p14:creationId xmlns:p14="http://schemas.microsoft.com/office/powerpoint/2010/main" val="3716204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25120" y="1764324"/>
            <a:ext cx="11327246" cy="1633749"/>
          </a:xfrm>
        </p:spPr>
        <p:txBody>
          <a:bodyPr/>
          <a:lstStyle/>
          <a:p>
            <a:r>
              <a:rPr lang="fr-FR" i="1" dirty="0" smtClean="0"/>
              <a:t>« Pour les personnes de 60 ans et plus, être en bonne santé, c’est avoir la capacité de réaliser les choses qui sont importantes pour elles »</a:t>
            </a:r>
          </a:p>
          <a:p>
            <a:endParaRPr lang="fr-FR" dirty="0"/>
          </a:p>
          <a:p>
            <a:r>
              <a:rPr lang="fr-FR" sz="2000" dirty="0" smtClean="0"/>
              <a:t>Bonne journée et merci pour votre participation</a:t>
            </a:r>
          </a:p>
          <a:p>
            <a:r>
              <a:rPr lang="fr-FR" sz="2000" dirty="0"/>
              <a:t>e</a:t>
            </a:r>
            <a:r>
              <a:rPr lang="fr-FR" sz="2000" dirty="0" smtClean="0"/>
              <a:t>stelle.flamand@morbihan.fr</a:t>
            </a:r>
            <a:endParaRPr lang="fr-FR" sz="2000" dirty="0"/>
          </a:p>
        </p:txBody>
      </p:sp>
    </p:spTree>
    <p:extLst>
      <p:ext uri="{BB962C8B-B14F-4D97-AF65-F5344CB8AC3E}">
        <p14:creationId xmlns:p14="http://schemas.microsoft.com/office/powerpoint/2010/main" val="1244267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260040" y="619829"/>
            <a:ext cx="8684636" cy="1070146"/>
          </a:xfrm>
        </p:spPr>
        <p:txBody>
          <a:bodyPr/>
          <a:lstStyle/>
          <a:p>
            <a:pPr lvl="0"/>
            <a:r>
              <a:rPr lang="fr-FR" dirty="0"/>
              <a:t>La Conférence des Financeurs pour la Prévention de la Perte d ’Autonomie</a:t>
            </a:r>
            <a:endParaRPr lang="fr-FR" sz="2000" dirty="0"/>
          </a:p>
          <a:p>
            <a:endParaRPr lang="fr-FR" dirty="0"/>
          </a:p>
        </p:txBody>
      </p:sp>
      <p:sp>
        <p:nvSpPr>
          <p:cNvPr id="4" name="Espace réservé du contenu 3"/>
          <p:cNvSpPr>
            <a:spLocks noGrp="1"/>
          </p:cNvSpPr>
          <p:nvPr>
            <p:ph sz="quarter" idx="12"/>
          </p:nvPr>
        </p:nvSpPr>
        <p:spPr>
          <a:xfrm>
            <a:off x="683371" y="1690487"/>
            <a:ext cx="10080000" cy="4672660"/>
          </a:xfrm>
        </p:spPr>
        <p:txBody>
          <a:bodyPr/>
          <a:lstStyle/>
          <a:p>
            <a:pPr marL="0" indent="0">
              <a:buNone/>
            </a:pPr>
            <a:r>
              <a:rPr lang="fr-FR" sz="2000" dirty="0"/>
              <a:t>La conférence des financeurs est placée sous la présidence du Président du Conseil départemental.</a:t>
            </a:r>
          </a:p>
          <a:p>
            <a:pPr marL="0" indent="0">
              <a:buNone/>
            </a:pPr>
            <a:r>
              <a:rPr lang="fr-FR" sz="2000" dirty="0"/>
              <a:t>L’Agence régionale de Santé Bretagne assure la vice-présidence de la CDF.</a:t>
            </a:r>
          </a:p>
          <a:p>
            <a:pPr marL="0" indent="0">
              <a:buNone/>
            </a:pPr>
            <a:r>
              <a:rPr lang="fr-FR" sz="2000" dirty="0"/>
              <a:t>Font partie également de cette instance les organismes suivants :</a:t>
            </a:r>
          </a:p>
          <a:p>
            <a:pPr marL="0" indent="0">
              <a:buNone/>
            </a:pPr>
            <a:r>
              <a:rPr lang="fr-FR" sz="2000" dirty="0"/>
              <a:t>- La CARSAT - Caisse d’assurance retraite et santé au travail</a:t>
            </a:r>
          </a:p>
          <a:p>
            <a:pPr marL="0" indent="0">
              <a:buNone/>
            </a:pPr>
            <a:r>
              <a:rPr lang="fr-FR" sz="2000" dirty="0"/>
              <a:t>- La M.S.A. – Mutualité sociale agricole</a:t>
            </a:r>
          </a:p>
          <a:p>
            <a:pPr marL="0" indent="0">
              <a:buNone/>
            </a:pPr>
            <a:r>
              <a:rPr lang="fr-FR" sz="2000" dirty="0" smtClean="0"/>
              <a:t>- L’AGIRC-ARRCO </a:t>
            </a:r>
            <a:r>
              <a:rPr lang="fr-FR" sz="2000" dirty="0"/>
              <a:t>– Régime de retraite complémentaire des salariés du secteur privé</a:t>
            </a:r>
          </a:p>
          <a:p>
            <a:pPr marL="0" indent="0">
              <a:buNone/>
            </a:pPr>
            <a:r>
              <a:rPr lang="fr-FR" sz="2000" dirty="0"/>
              <a:t>- La Mutualité Française</a:t>
            </a:r>
          </a:p>
          <a:p>
            <a:pPr marL="0" indent="0">
              <a:buNone/>
            </a:pPr>
            <a:r>
              <a:rPr lang="fr-FR" sz="2000" dirty="0" smtClean="0"/>
              <a:t>- L’ANAH </a:t>
            </a:r>
            <a:r>
              <a:rPr lang="fr-FR" sz="2000" dirty="0"/>
              <a:t>- Agence nationale de l’Habitat</a:t>
            </a:r>
          </a:p>
          <a:p>
            <a:pPr marL="0" indent="0">
              <a:buNone/>
            </a:pPr>
            <a:r>
              <a:rPr lang="fr-FR" sz="2000" dirty="0"/>
              <a:t>- Les collectivités territoriales et intercommunalités</a:t>
            </a:r>
          </a:p>
          <a:p>
            <a:pPr marL="0" indent="0">
              <a:buNone/>
            </a:pPr>
            <a:r>
              <a:rPr lang="fr-FR" sz="2000" dirty="0"/>
              <a:t>- </a:t>
            </a:r>
            <a:r>
              <a:rPr lang="fr-FR" sz="2000" dirty="0" smtClean="0"/>
              <a:t>La </a:t>
            </a:r>
            <a:r>
              <a:rPr lang="fr-FR" sz="2000" dirty="0"/>
              <a:t>CPAM – Caisse primaire d’assurance maladie</a:t>
            </a:r>
          </a:p>
          <a:p>
            <a:pPr marL="0" indent="0">
              <a:buNone/>
            </a:pPr>
            <a:r>
              <a:rPr lang="fr-FR" sz="2000" dirty="0"/>
              <a:t>- </a:t>
            </a:r>
            <a:r>
              <a:rPr lang="fr-FR" sz="2000" dirty="0" smtClean="0"/>
              <a:t>Le </a:t>
            </a:r>
            <a:r>
              <a:rPr lang="fr-FR" sz="2000" dirty="0"/>
              <a:t>Conseil départemental de la citoyenneté et de l’autonomie (CDCA)</a:t>
            </a:r>
          </a:p>
        </p:txBody>
      </p:sp>
    </p:spTree>
    <p:extLst>
      <p:ext uri="{BB962C8B-B14F-4D97-AF65-F5344CB8AC3E}">
        <p14:creationId xmlns:p14="http://schemas.microsoft.com/office/powerpoint/2010/main" val="281401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p:txBody>
      </p:sp>
      <p:sp>
        <p:nvSpPr>
          <p:cNvPr id="3" name="Espace réservé du texte 2"/>
          <p:cNvSpPr>
            <a:spLocks noGrp="1"/>
          </p:cNvSpPr>
          <p:nvPr>
            <p:ph type="body" sz="quarter" idx="11"/>
          </p:nvPr>
        </p:nvSpPr>
        <p:spPr>
          <a:xfrm>
            <a:off x="1051035" y="1081383"/>
            <a:ext cx="8684636" cy="1070146"/>
          </a:xfrm>
        </p:spPr>
        <p:txBody>
          <a:bodyPr/>
          <a:lstStyle/>
          <a:p>
            <a:pPr lvl="0"/>
            <a:r>
              <a:rPr lang="fr-FR" dirty="0"/>
              <a:t>La Conférence des Financeurs pour la Prévention de la Perte d ’Autonomie</a:t>
            </a:r>
            <a:endParaRPr lang="fr-FR" sz="2000" dirty="0"/>
          </a:p>
          <a:p>
            <a:endParaRPr lang="fr-FR" dirty="0"/>
          </a:p>
        </p:txBody>
      </p:sp>
      <p:sp>
        <p:nvSpPr>
          <p:cNvPr id="4" name="Espace réservé du contenu 3"/>
          <p:cNvSpPr>
            <a:spLocks noGrp="1"/>
          </p:cNvSpPr>
          <p:nvPr>
            <p:ph sz="quarter" idx="12"/>
          </p:nvPr>
        </p:nvSpPr>
        <p:spPr>
          <a:xfrm>
            <a:off x="509752" y="2218381"/>
            <a:ext cx="10080000" cy="4672660"/>
          </a:xfrm>
        </p:spPr>
        <p:txBody>
          <a:bodyPr/>
          <a:lstStyle/>
          <a:p>
            <a:pPr marL="0" indent="0" algn="just">
              <a:buNone/>
            </a:pPr>
            <a:r>
              <a:rPr lang="fr-FR" sz="1800" dirty="0"/>
              <a:t>La conférence des financeurs de la prévention de la perte d'autonomie est l'un des dispositifs importants institués par la Loi relative à l‘Adaptation de la Société au Vieillissement (Loi ASV) du  28 décembre 2015.</a:t>
            </a:r>
          </a:p>
          <a:p>
            <a:pPr marL="0" indent="0">
              <a:buNone/>
            </a:pPr>
            <a:r>
              <a:rPr lang="fr-FR" sz="1800" dirty="0" smtClean="0"/>
              <a:t>Elle a </a:t>
            </a:r>
            <a:r>
              <a:rPr lang="fr-FR" sz="1800" dirty="0"/>
              <a:t>pour objectif de coordonner dans chaque département les actions de prévention et leurs financements. </a:t>
            </a:r>
            <a:endParaRPr lang="fr-FR" sz="1800" dirty="0" smtClean="0"/>
          </a:p>
          <a:p>
            <a:pPr marL="0" indent="0">
              <a:buNone/>
            </a:pPr>
            <a:r>
              <a:rPr lang="fr-FR" sz="1800" dirty="0" smtClean="0"/>
              <a:t>Sa </a:t>
            </a:r>
            <a:r>
              <a:rPr lang="fr-FR" sz="1800" dirty="0"/>
              <a:t>mission est d’identifier les besoins, les publics et les territoires à soutenir et d’élaborer un programme coordonné pluriannuel de financement des actions de prévention. </a:t>
            </a:r>
            <a:r>
              <a:rPr lang="fr-FR" sz="1800" dirty="0" smtClean="0"/>
              <a:t>Le diagnostic de ces besoins et de l’offre existante va être actualisé en 2025, et un nouveau programme coordonné sera élaboré (3 ans).</a:t>
            </a:r>
            <a:endParaRPr lang="fr-FR" sz="1800" dirty="0"/>
          </a:p>
          <a:p>
            <a:pPr marL="0" indent="0">
              <a:buNone/>
            </a:pPr>
            <a:endParaRPr lang="fr-FR" sz="1800" b="1" dirty="0" smtClean="0"/>
          </a:p>
          <a:p>
            <a:pPr>
              <a:buFont typeface="Wingdings" panose="05000000000000000000" pitchFamily="2" charset="2"/>
              <a:buChar char="Ø"/>
            </a:pPr>
            <a:r>
              <a:rPr lang="fr-FR" sz="1800" b="1" dirty="0" smtClean="0"/>
              <a:t>L’objectif </a:t>
            </a:r>
            <a:r>
              <a:rPr lang="fr-FR" sz="1800" b="1" dirty="0"/>
              <a:t>ainsi recherché est de piloter une stratégie partagée en matière de prévention : partager le diagnostic des besoins, identifier les priorités d’intervention communes, optimiser les moyens disponibles et évaluer la pertinence des actions</a:t>
            </a:r>
            <a:r>
              <a:rPr lang="fr-FR" sz="1800" b="1" dirty="0" smtClean="0"/>
              <a:t>.</a:t>
            </a:r>
            <a:endParaRPr lang="fr-FR" sz="1800" dirty="0"/>
          </a:p>
        </p:txBody>
      </p:sp>
    </p:spTree>
    <p:extLst>
      <p:ext uri="{BB962C8B-B14F-4D97-AF65-F5344CB8AC3E}">
        <p14:creationId xmlns:p14="http://schemas.microsoft.com/office/powerpoint/2010/main" val="130816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p:txBody>
      </p:sp>
      <p:sp>
        <p:nvSpPr>
          <p:cNvPr id="3" name="Espace réservé du texte 2"/>
          <p:cNvSpPr>
            <a:spLocks noGrp="1"/>
          </p:cNvSpPr>
          <p:nvPr>
            <p:ph type="body" sz="quarter" idx="11"/>
          </p:nvPr>
        </p:nvSpPr>
        <p:spPr>
          <a:xfrm>
            <a:off x="1051035" y="1081383"/>
            <a:ext cx="8684636" cy="1070146"/>
          </a:xfrm>
        </p:spPr>
        <p:txBody>
          <a:bodyPr/>
          <a:lstStyle/>
          <a:p>
            <a:pPr lvl="0"/>
            <a:r>
              <a:rPr lang="fr-FR" dirty="0"/>
              <a:t>La Conférence des Financeurs pour la Prévention de la Perte d ’Autonomie</a:t>
            </a:r>
            <a:endParaRPr lang="fr-FR" sz="2000" dirty="0"/>
          </a:p>
          <a:p>
            <a:endParaRPr lang="fr-FR" dirty="0"/>
          </a:p>
        </p:txBody>
      </p:sp>
      <p:sp>
        <p:nvSpPr>
          <p:cNvPr id="7" name="Espace réservé du contenu 6"/>
          <p:cNvSpPr>
            <a:spLocks noGrp="1"/>
          </p:cNvSpPr>
          <p:nvPr>
            <p:ph sz="quarter" idx="12"/>
          </p:nvPr>
        </p:nvSpPr>
        <p:spPr>
          <a:xfrm>
            <a:off x="1051035" y="2367643"/>
            <a:ext cx="10252801" cy="5242560"/>
          </a:xfrm>
        </p:spPr>
        <p:txBody>
          <a:bodyPr/>
          <a:lstStyle/>
          <a:p>
            <a:pPr marL="0" indent="0">
              <a:buNone/>
            </a:pPr>
            <a:r>
              <a:rPr lang="fr-FR" sz="1800" dirty="0"/>
              <a:t>Les </a:t>
            </a:r>
            <a:r>
              <a:rPr lang="fr-FR" sz="1800" dirty="0" smtClean="0"/>
              <a:t>axes d’intervention fixés par la CNSA (</a:t>
            </a:r>
            <a:r>
              <a:rPr lang="fr-FR" sz="1800" dirty="0"/>
              <a:t>modifications </a:t>
            </a:r>
            <a:r>
              <a:rPr lang="fr-FR" sz="1800" dirty="0" smtClean="0"/>
              <a:t>août </a:t>
            </a:r>
            <a:r>
              <a:rPr lang="fr-FR" sz="1800" dirty="0"/>
              <a:t>2023)</a:t>
            </a:r>
          </a:p>
          <a:p>
            <a:r>
              <a:rPr lang="fr-FR" sz="1800" dirty="0"/>
              <a:t>Axe 1 – </a:t>
            </a:r>
            <a:r>
              <a:rPr lang="fr-FR" sz="1800" u="sng" dirty="0"/>
              <a:t>Accès aux aides techniques individuelles</a:t>
            </a:r>
            <a:r>
              <a:rPr lang="fr-FR" sz="1800" dirty="0"/>
              <a:t>: délégation de gestion CARSAT et  </a:t>
            </a:r>
            <a:r>
              <a:rPr lang="fr-FR" sz="1800" dirty="0" smtClean="0"/>
              <a:t>MSA</a:t>
            </a:r>
          </a:p>
          <a:p>
            <a:pPr marL="0" indent="0">
              <a:buNone/>
            </a:pPr>
            <a:endParaRPr lang="fr-FR" sz="1800" dirty="0"/>
          </a:p>
          <a:p>
            <a:r>
              <a:rPr lang="fr-FR" sz="1800" dirty="0"/>
              <a:t>Axe 2 – Fo</a:t>
            </a:r>
            <a:r>
              <a:rPr lang="fr-FR" sz="1800" u="sng" dirty="0"/>
              <a:t>rfait autonomie </a:t>
            </a:r>
            <a:r>
              <a:rPr lang="fr-FR" sz="1800" dirty="0"/>
              <a:t>versé aux Résidences </a:t>
            </a:r>
            <a:r>
              <a:rPr lang="fr-FR" sz="1800" dirty="0" smtClean="0"/>
              <a:t>Autonomie</a:t>
            </a:r>
          </a:p>
          <a:p>
            <a:pPr marL="0" indent="0">
              <a:buNone/>
            </a:pPr>
            <a:endParaRPr lang="fr-FR" sz="1800" dirty="0"/>
          </a:p>
          <a:p>
            <a:r>
              <a:rPr lang="fr-FR" sz="1800" dirty="0"/>
              <a:t>Axe 3: Financements d’actions de repérage et de sensibilisation menées par </a:t>
            </a:r>
            <a:r>
              <a:rPr lang="fr-FR" sz="1800" u="sng" dirty="0"/>
              <a:t>les SAD </a:t>
            </a:r>
            <a:r>
              <a:rPr lang="fr-FR" sz="1800" dirty="0"/>
              <a:t>(fusion SAAD et </a:t>
            </a:r>
            <a:r>
              <a:rPr lang="fr-FR" sz="1800" dirty="0" smtClean="0"/>
              <a:t>SIAD): articulation avec la dotation qualité pouvant être accordée</a:t>
            </a:r>
          </a:p>
          <a:p>
            <a:pPr marL="0" indent="0">
              <a:buNone/>
            </a:pPr>
            <a:endParaRPr lang="fr-FR" sz="1800" dirty="0" smtClean="0"/>
          </a:p>
          <a:p>
            <a:r>
              <a:rPr lang="fr-FR" sz="1800" b="1" dirty="0" smtClean="0"/>
              <a:t>Axe </a:t>
            </a:r>
            <a:r>
              <a:rPr lang="fr-FR" sz="1800" b="1" dirty="0"/>
              <a:t>4 : Soutien aux aidants </a:t>
            </a:r>
            <a:r>
              <a:rPr lang="fr-FR" sz="1800" b="1" dirty="0" smtClean="0"/>
              <a:t>+ Axe </a:t>
            </a:r>
            <a:r>
              <a:rPr lang="fr-FR" sz="1800" b="1" dirty="0"/>
              <a:t>5: Actions collectives de prévention </a:t>
            </a:r>
            <a:r>
              <a:rPr lang="fr-FR" sz="1800" b="1" dirty="0" smtClean="0"/>
              <a:t>= </a:t>
            </a:r>
            <a:r>
              <a:rPr lang="fr-FR" sz="1800" b="1" dirty="0"/>
              <a:t>Appel à projets annuel commun avec PBVB et </a:t>
            </a:r>
            <a:r>
              <a:rPr lang="fr-FR" sz="1800" b="1" dirty="0" smtClean="0"/>
              <a:t>ARS</a:t>
            </a:r>
            <a:endParaRPr lang="fr-FR" b="1" dirty="0"/>
          </a:p>
          <a:p>
            <a:pPr marL="0" indent="0">
              <a:buNone/>
            </a:pPr>
            <a:endParaRPr lang="fr-FR" sz="2000" dirty="0" smtClean="0"/>
          </a:p>
          <a:p>
            <a:pPr marL="0" indent="0">
              <a:buNone/>
            </a:pPr>
            <a:endParaRPr lang="fr-FR" sz="2000" dirty="0"/>
          </a:p>
        </p:txBody>
      </p:sp>
    </p:spTree>
    <p:extLst>
      <p:ext uri="{BB962C8B-B14F-4D97-AF65-F5344CB8AC3E}">
        <p14:creationId xmlns:p14="http://schemas.microsoft.com/office/powerpoint/2010/main" val="60729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0399" y="2368730"/>
            <a:ext cx="9656709" cy="1828801"/>
          </a:xfrm>
        </p:spPr>
        <p:txBody>
          <a:bodyPr/>
          <a:lstStyle/>
          <a:p>
            <a:r>
              <a:rPr lang="fr-FR" dirty="0" smtClean="0"/>
              <a:t>2025: Evolutions</a:t>
            </a:r>
            <a:endParaRPr lang="fr-FR" dirty="0"/>
          </a:p>
        </p:txBody>
      </p:sp>
    </p:spTree>
    <p:extLst>
      <p:ext uri="{BB962C8B-B14F-4D97-AF65-F5344CB8AC3E}">
        <p14:creationId xmlns:p14="http://schemas.microsoft.com/office/powerpoint/2010/main" val="2068561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485421" y="885037"/>
            <a:ext cx="10965250" cy="1351462"/>
          </a:xfrm>
        </p:spPr>
        <p:txBody>
          <a:bodyPr/>
          <a:lstStyle/>
          <a:p>
            <a:r>
              <a:rPr lang="fr-FR" sz="2400" dirty="0" smtClean="0"/>
              <a:t>En lien avec les préconisations nationales de la CNSA :</a:t>
            </a:r>
          </a:p>
          <a:p>
            <a:endParaRPr lang="fr-FR" dirty="0"/>
          </a:p>
        </p:txBody>
      </p:sp>
      <p:sp>
        <p:nvSpPr>
          <p:cNvPr id="4" name="Espace réservé du contenu 3"/>
          <p:cNvSpPr>
            <a:spLocks noGrp="1"/>
          </p:cNvSpPr>
          <p:nvPr>
            <p:ph sz="quarter" idx="12"/>
          </p:nvPr>
        </p:nvSpPr>
        <p:spPr>
          <a:xfrm>
            <a:off x="793749" y="1366450"/>
            <a:ext cx="10348595" cy="5354237"/>
          </a:xfrm>
        </p:spPr>
        <p:txBody>
          <a:bodyPr/>
          <a:lstStyle/>
          <a:p>
            <a:pPr marL="457200" lvl="1" indent="0">
              <a:buNone/>
            </a:pPr>
            <a:endParaRPr lang="fr-FR" sz="2000" dirty="0"/>
          </a:p>
          <a:p>
            <a:pPr marL="0" indent="0">
              <a:buNone/>
            </a:pPr>
            <a:endParaRPr lang="fr-FR" sz="1600" dirty="0"/>
          </a:p>
        </p:txBody>
      </p:sp>
      <p:sp>
        <p:nvSpPr>
          <p:cNvPr id="9" name="ZoneTexte 8"/>
          <p:cNvSpPr txBox="1"/>
          <p:nvPr/>
        </p:nvSpPr>
        <p:spPr>
          <a:xfrm>
            <a:off x="485421" y="2149019"/>
            <a:ext cx="11387469" cy="4708981"/>
          </a:xfrm>
          <a:prstGeom prst="rect">
            <a:avLst/>
          </a:prstGeom>
          <a:noFill/>
        </p:spPr>
        <p:txBody>
          <a:bodyPr wrap="square" rtlCol="0">
            <a:spAutoFit/>
          </a:bodyPr>
          <a:lstStyle/>
          <a:p>
            <a:pPr algn="just"/>
            <a:r>
              <a:rPr lang="fr-FR" sz="2000" dirty="0" smtClean="0">
                <a:latin typeface="Tahoma" panose="020B0604030504040204" pitchFamily="34" charset="0"/>
                <a:ea typeface="Tahoma" panose="020B0604030504040204" pitchFamily="34" charset="0"/>
                <a:cs typeface="Tahoma" panose="020B0604030504040204" pitchFamily="34" charset="0"/>
              </a:rPr>
              <a:t>Volonté </a:t>
            </a:r>
            <a:r>
              <a:rPr lang="fr-FR" sz="2000" dirty="0">
                <a:latin typeface="Tahoma" panose="020B0604030504040204" pitchFamily="34" charset="0"/>
                <a:ea typeface="Tahoma" panose="020B0604030504040204" pitchFamily="34" charset="0"/>
                <a:cs typeface="Tahoma" panose="020B0604030504040204" pitchFamily="34" charset="0"/>
              </a:rPr>
              <a:t>de la CNSA de travailler sur l’efficience d’actions et l’essaimage: « actions probantes </a:t>
            </a:r>
            <a:r>
              <a:rPr lang="fr-FR" sz="2000" dirty="0" smtClean="0">
                <a:latin typeface="Tahoma" panose="020B0604030504040204" pitchFamily="34" charset="0"/>
                <a:ea typeface="Tahoma" panose="020B0604030504040204" pitchFamily="34" charset="0"/>
                <a:cs typeface="Tahoma" panose="020B0604030504040204" pitchFamily="34" charset="0"/>
              </a:rPr>
              <a:t>»</a:t>
            </a:r>
          </a:p>
          <a:p>
            <a:pPr marL="342900" indent="-342900" algn="just">
              <a:buFontTx/>
              <a:buChar char="-"/>
            </a:pPr>
            <a:endParaRPr lang="fr-FR" sz="2000" dirty="0">
              <a:latin typeface="Tahoma" panose="020B0604030504040204" pitchFamily="34" charset="0"/>
              <a:ea typeface="Tahoma" panose="020B0604030504040204" pitchFamily="34" charset="0"/>
              <a:cs typeface="Tahoma" panose="020B0604030504040204" pitchFamily="34" charset="0"/>
            </a:endParaRPr>
          </a:p>
          <a:p>
            <a:pPr algn="just"/>
            <a:r>
              <a:rPr lang="fr-FR" sz="2000" dirty="0" smtClean="0">
                <a:latin typeface="Tahoma" panose="020B0604030504040204" pitchFamily="34" charset="0"/>
                <a:ea typeface="Tahoma" panose="020B0604030504040204" pitchFamily="34" charset="0"/>
                <a:cs typeface="Tahoma" panose="020B0604030504040204" pitchFamily="34" charset="0"/>
              </a:rPr>
              <a:t>- L’efficience des actions : création du Centre de Ressources et de Preuves</a:t>
            </a:r>
          </a:p>
          <a:p>
            <a:pPr marL="800100" lvl="1" indent="-342900" algn="just">
              <a:buFont typeface="Wingdings" panose="05000000000000000000" pitchFamily="2" charset="2"/>
              <a:buChar char="Ø"/>
            </a:pPr>
            <a:r>
              <a:rPr lang="fr-FR" sz="2000" dirty="0" smtClean="0">
                <a:latin typeface="Tahoma" panose="020B0604030504040204" pitchFamily="34" charset="0"/>
                <a:ea typeface="Tahoma" panose="020B0604030504040204" pitchFamily="34" charset="0"/>
                <a:cs typeface="Tahoma" panose="020B0604030504040204" pitchFamily="34" charset="0"/>
              </a:rPr>
              <a:t>Renforcer l’évaluation fine de l’impact</a:t>
            </a:r>
            <a:endParaRPr lang="fr-FR" sz="2000" dirty="0">
              <a:latin typeface="Tahoma" panose="020B0604030504040204" pitchFamily="34" charset="0"/>
              <a:ea typeface="Tahoma" panose="020B0604030504040204" pitchFamily="34" charset="0"/>
              <a:cs typeface="Tahoma" panose="020B0604030504040204" pitchFamily="34" charset="0"/>
            </a:endParaRPr>
          </a:p>
          <a:p>
            <a:pPr marL="800100" lvl="1" indent="-342900" algn="just">
              <a:buFont typeface="Wingdings" panose="05000000000000000000" pitchFamily="2" charset="2"/>
              <a:buChar char="Ø"/>
            </a:pPr>
            <a:r>
              <a:rPr lang="fr-FR" sz="2000" dirty="0" smtClean="0">
                <a:latin typeface="Tahoma" panose="020B0604030504040204" pitchFamily="34" charset="0"/>
                <a:ea typeface="Tahoma" panose="020B0604030504040204" pitchFamily="34" charset="0"/>
                <a:cs typeface="Tahoma" panose="020B0604030504040204" pitchFamily="34" charset="0"/>
              </a:rPr>
              <a:t>Promouvoir des bonnes pratiques méthodologiques auprès des porteurs</a:t>
            </a:r>
          </a:p>
          <a:p>
            <a:pPr marL="800100" lvl="1" indent="-342900" algn="just">
              <a:buFont typeface="Wingdings" panose="05000000000000000000" pitchFamily="2" charset="2"/>
              <a:buChar char="Ø"/>
            </a:pPr>
            <a:r>
              <a:rPr lang="fr-FR" sz="2000" dirty="0" smtClean="0">
                <a:latin typeface="Tahoma" panose="020B0604030504040204" pitchFamily="34" charset="0"/>
                <a:ea typeface="Tahoma" panose="020B0604030504040204" pitchFamily="34" charset="0"/>
                <a:cs typeface="Tahoma" panose="020B0604030504040204" pitchFamily="34" charset="0"/>
              </a:rPr>
              <a:t>Modélisations d’actions probantes et duplication</a:t>
            </a:r>
          </a:p>
          <a:p>
            <a:pPr lvl="1" algn="just"/>
            <a:endParaRPr lang="fr-FR" sz="2000" dirty="0" smtClean="0">
              <a:latin typeface="Tahoma" panose="020B0604030504040204" pitchFamily="34" charset="0"/>
              <a:ea typeface="Tahoma" panose="020B0604030504040204" pitchFamily="34" charset="0"/>
              <a:cs typeface="Tahoma" panose="020B0604030504040204" pitchFamily="34" charset="0"/>
            </a:endParaRPr>
          </a:p>
          <a:p>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701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94665" y="215324"/>
            <a:ext cx="10965250" cy="1351462"/>
          </a:xfrm>
        </p:spPr>
        <p:txBody>
          <a:bodyPr/>
          <a:lstStyle/>
          <a:p>
            <a:r>
              <a:rPr lang="fr-FR" sz="2400" dirty="0" smtClean="0"/>
              <a:t>En lien avec la volonté départementale:</a:t>
            </a:r>
          </a:p>
          <a:p>
            <a:endParaRPr lang="fr-FR" dirty="0"/>
          </a:p>
        </p:txBody>
      </p:sp>
      <p:sp>
        <p:nvSpPr>
          <p:cNvPr id="4" name="Espace réservé du contenu 3"/>
          <p:cNvSpPr>
            <a:spLocks noGrp="1"/>
          </p:cNvSpPr>
          <p:nvPr>
            <p:ph sz="quarter" idx="12"/>
          </p:nvPr>
        </p:nvSpPr>
        <p:spPr>
          <a:xfrm>
            <a:off x="793749" y="1366450"/>
            <a:ext cx="10348595" cy="5354237"/>
          </a:xfrm>
        </p:spPr>
        <p:txBody>
          <a:bodyPr/>
          <a:lstStyle/>
          <a:p>
            <a:pPr marL="457200" lvl="1" indent="0">
              <a:buNone/>
            </a:pPr>
            <a:endParaRPr lang="fr-FR" sz="2000" dirty="0"/>
          </a:p>
          <a:p>
            <a:pPr marL="0" indent="0">
              <a:buNone/>
            </a:pPr>
            <a:endParaRPr lang="fr-FR" sz="1600" dirty="0"/>
          </a:p>
        </p:txBody>
      </p:sp>
      <p:sp>
        <p:nvSpPr>
          <p:cNvPr id="9" name="ZoneTexte 8"/>
          <p:cNvSpPr txBox="1"/>
          <p:nvPr/>
        </p:nvSpPr>
        <p:spPr>
          <a:xfrm>
            <a:off x="371529" y="1181204"/>
            <a:ext cx="11387469" cy="6555641"/>
          </a:xfrm>
          <a:prstGeom prst="rect">
            <a:avLst/>
          </a:prstGeom>
          <a:noFill/>
        </p:spPr>
        <p:txBody>
          <a:bodyPr wrap="square" rtlCol="0">
            <a:spAutoFit/>
          </a:bodyPr>
          <a:lstStyle/>
          <a:p>
            <a:pPr algn="just"/>
            <a:r>
              <a:rPr lang="fr-FR" sz="2000" dirty="0" smtClean="0">
                <a:latin typeface="Tahoma" panose="020B0604030504040204" pitchFamily="34" charset="0"/>
                <a:ea typeface="Tahoma" panose="020B0604030504040204" pitchFamily="34" charset="0"/>
                <a:cs typeface="Tahoma" panose="020B0604030504040204" pitchFamily="34" charset="0"/>
              </a:rPr>
              <a:t>- Le public touché par les actions de prévention :</a:t>
            </a:r>
          </a:p>
          <a:p>
            <a:pPr marL="800100" lvl="1" indent="-342900" algn="just">
              <a:buFont typeface="Wingdings" panose="05000000000000000000" pitchFamily="2" charset="2"/>
              <a:buChar char="Ø"/>
            </a:pPr>
            <a:r>
              <a:rPr lang="fr-FR" sz="2000" dirty="0" smtClean="0">
                <a:latin typeface="Tahoma" panose="020B0604030504040204" pitchFamily="34" charset="0"/>
                <a:ea typeface="Tahoma" panose="020B0604030504040204" pitchFamily="34" charset="0"/>
                <a:cs typeface="Tahoma" panose="020B0604030504040204" pitchFamily="34" charset="0"/>
              </a:rPr>
              <a:t>Renforcer notre capacité à toucher les personnes les + fragiles, isolées</a:t>
            </a:r>
          </a:p>
          <a:p>
            <a:pPr marL="1257300" lvl="2" indent="-342900" algn="just">
              <a:buFont typeface="Wingdings" panose="05000000000000000000" pitchFamily="2" charset="2"/>
              <a:buChar char="Ø"/>
            </a:pPr>
            <a:r>
              <a:rPr lang="fr-FR" sz="2000" i="1" dirty="0" smtClean="0">
                <a:latin typeface="Tahoma" panose="020B0604030504040204" pitchFamily="34" charset="0"/>
                <a:ea typeface="Tahoma" panose="020B0604030504040204" pitchFamily="34" charset="0"/>
                <a:cs typeface="Tahoma" panose="020B0604030504040204" pitchFamily="34" charset="0"/>
              </a:rPr>
              <a:t>Il vous est proposé dans votre candidature de proposer des modes de repérage et / ou d’aller vers innovants (ex: parrainage d’une personne par chaque participant pour faire venir à une séance découverte une nouvelle personne)</a:t>
            </a:r>
          </a:p>
          <a:p>
            <a:endParaRPr lang="fr-FR" sz="2000" dirty="0" smtClean="0">
              <a:latin typeface="Tahoma" panose="020B0604030504040204" pitchFamily="34" charset="0"/>
              <a:ea typeface="Tahoma" panose="020B0604030504040204" pitchFamily="34" charset="0"/>
              <a:cs typeface="Tahoma" panose="020B0604030504040204" pitchFamily="34" charset="0"/>
            </a:endParaRPr>
          </a:p>
          <a:p>
            <a:endParaRPr lang="fr-FR" sz="2000" dirty="0" smtClean="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 </a:t>
            </a:r>
            <a:r>
              <a:rPr lang="fr-FR" sz="2000" dirty="0">
                <a:latin typeface="Tahoma" panose="020B0604030504040204" pitchFamily="34" charset="0"/>
                <a:ea typeface="Tahoma" panose="020B0604030504040204" pitchFamily="34" charset="0"/>
                <a:cs typeface="Tahoma" panose="020B0604030504040204" pitchFamily="34" charset="0"/>
              </a:rPr>
              <a:t>L</a:t>
            </a:r>
            <a:r>
              <a:rPr lang="fr-FR" sz="2000" dirty="0" smtClean="0">
                <a:latin typeface="Tahoma" panose="020B0604030504040204" pitchFamily="34" charset="0"/>
                <a:ea typeface="Tahoma" panose="020B0604030504040204" pitchFamily="34" charset="0"/>
                <a:cs typeface="Tahoma" panose="020B0604030504040204" pitchFamily="34" charset="0"/>
              </a:rPr>
              <a:t>e modèle de financement:</a:t>
            </a:r>
          </a:p>
          <a:p>
            <a:pPr marL="800100" lvl="1" indent="-342900">
              <a:buFont typeface="Wingdings" panose="05000000000000000000" pitchFamily="2" charset="2"/>
              <a:buChar char="Ø"/>
            </a:pPr>
            <a:r>
              <a:rPr lang="fr-FR" sz="2000" dirty="0" smtClean="0">
                <a:latin typeface="Tahoma" panose="020B0604030504040204" pitchFamily="34" charset="0"/>
                <a:ea typeface="Tahoma" panose="020B0604030504040204" pitchFamily="34" charset="0"/>
                <a:cs typeface="Tahoma" panose="020B0604030504040204" pitchFamily="34" charset="0"/>
              </a:rPr>
              <a:t>Le </a:t>
            </a:r>
            <a:r>
              <a:rPr lang="fr-FR" sz="2000" dirty="0">
                <a:latin typeface="Tahoma" panose="020B0604030504040204" pitchFamily="34" charset="0"/>
                <a:ea typeface="Tahoma" panose="020B0604030504040204" pitchFamily="34" charset="0"/>
                <a:cs typeface="Tahoma" panose="020B0604030504040204" pitchFamily="34" charset="0"/>
              </a:rPr>
              <a:t>financement total </a:t>
            </a:r>
            <a:r>
              <a:rPr lang="fr-FR" sz="2000" dirty="0" smtClean="0">
                <a:latin typeface="Tahoma" panose="020B0604030504040204" pitchFamily="34" charset="0"/>
                <a:ea typeface="Tahoma" panose="020B0604030504040204" pitchFamily="34" charset="0"/>
                <a:cs typeface="Tahoma" panose="020B0604030504040204" pitchFamily="34" charset="0"/>
              </a:rPr>
              <a:t>des actions ne peut dépendre seul de la CFPPA</a:t>
            </a:r>
          </a:p>
          <a:p>
            <a:pPr marL="1257300" lvl="2" indent="-342900">
              <a:buFont typeface="Wingdings" panose="05000000000000000000" pitchFamily="2" charset="2"/>
              <a:buChar char="Ø"/>
            </a:pPr>
            <a:r>
              <a:rPr lang="fr-FR" sz="2000" i="1" dirty="0" smtClean="0">
                <a:latin typeface="Tahoma" panose="020B0604030504040204" pitchFamily="34" charset="0"/>
                <a:ea typeface="Tahoma" panose="020B0604030504040204" pitchFamily="34" charset="0"/>
                <a:cs typeface="Tahoma" panose="020B0604030504040204" pitchFamily="34" charset="0"/>
              </a:rPr>
              <a:t>Les actions ne seront pas financées en totalité: un </a:t>
            </a:r>
            <a:r>
              <a:rPr lang="fr-FR" sz="2000" i="1" dirty="0" err="1" smtClean="0">
                <a:latin typeface="Tahoma" panose="020B0604030504040204" pitchFamily="34" charset="0"/>
                <a:ea typeface="Tahoma" panose="020B0604030504040204" pitchFamily="34" charset="0"/>
                <a:cs typeface="Tahoma" panose="020B0604030504040204" pitchFamily="34" charset="0"/>
              </a:rPr>
              <a:t>co</a:t>
            </a:r>
            <a:r>
              <a:rPr lang="fr-FR" sz="2000" i="1" dirty="0" smtClean="0">
                <a:latin typeface="Tahoma" panose="020B0604030504040204" pitchFamily="34" charset="0"/>
                <a:ea typeface="Tahoma" panose="020B0604030504040204" pitchFamily="34" charset="0"/>
                <a:cs typeface="Tahoma" panose="020B0604030504040204" pitchFamily="34" charset="0"/>
              </a:rPr>
              <a:t> financement ou auto financement est demandé, et une participation symbolique du participant est autorisé</a:t>
            </a:r>
            <a:endParaRPr lang="fr-FR" sz="2000" i="1"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fr-FR" sz="2000" dirty="0" smtClean="0">
                <a:latin typeface="Tahoma" panose="020B0604030504040204" pitchFamily="34" charset="0"/>
                <a:ea typeface="Tahoma" panose="020B0604030504040204" pitchFamily="34" charset="0"/>
                <a:cs typeface="Tahoma" panose="020B0604030504040204" pitchFamily="34" charset="0"/>
              </a:rPr>
              <a:t>Volonté de faire pré exister l’action après le conventionnement: </a:t>
            </a:r>
            <a:r>
              <a:rPr lang="fr-FR" sz="2000" i="1" dirty="0" smtClean="0">
                <a:latin typeface="Tahoma" panose="020B0604030504040204" pitchFamily="34" charset="0"/>
                <a:ea typeface="Tahoma" panose="020B0604030504040204" pitchFamily="34" charset="0"/>
                <a:cs typeface="Tahoma" panose="020B0604030504040204" pitchFamily="34" charset="0"/>
              </a:rPr>
              <a:t>possibilité de le préciser dans la candidature: impulsion par la CFPPA</a:t>
            </a:r>
          </a:p>
          <a:p>
            <a:pPr lvl="1"/>
            <a:endParaRPr lang="fr-FR" sz="2000" dirty="0" smtClean="0">
              <a:latin typeface="Tahoma" panose="020B0604030504040204" pitchFamily="34" charset="0"/>
              <a:ea typeface="Tahoma" panose="020B0604030504040204" pitchFamily="34" charset="0"/>
              <a:cs typeface="Tahoma" panose="020B0604030504040204" pitchFamily="34" charset="0"/>
            </a:endParaRPr>
          </a:p>
          <a:p>
            <a:pPr lvl="1"/>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endParaRPr lang="fr-F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9069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ORBIHAN_PPT-modele" id="{2034074F-65A3-430B-8B5E-6F736036A1EA}" vid="{21390047-70C7-4C40-82A7-C09C8F3AC0D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D56_document" ma:contentTypeID="0x010100A4C3E2FD6C50A34AA5A980B1CE45B2D0006B86227A6AC1754499C91BFDC6D56252" ma:contentTypeVersion="8" ma:contentTypeDescription="type de document de l'intranet" ma:contentTypeScope="" ma:versionID="560f6a3127a01681a3426c8741e96797">
  <xsd:schema xmlns:xsd="http://www.w3.org/2001/XMLSchema" xmlns:xs="http://www.w3.org/2001/XMLSchema" xmlns:p="http://schemas.microsoft.com/office/2006/metadata/properties" xmlns:ns2="c26590de-659c-49e9-bb9d-133a02eca79c" xmlns:ns3="http://schemas.microsoft.com/sharepoint.v3" xmlns:ns4="f95fd9bb-b9f2-40c3-8988-a3cdf765637f" targetNamespace="http://schemas.microsoft.com/office/2006/metadata/properties" ma:root="true" ma:fieldsID="639bfdef7581bc632dbb50c705fc35b8" ns2:_="" ns3:_="" ns4:_="">
    <xsd:import namespace="c26590de-659c-49e9-bb9d-133a02eca79c"/>
    <xsd:import namespace="http://schemas.microsoft.com/sharepoint.v3"/>
    <xsd:import namespace="f95fd9bb-b9f2-40c3-8988-a3cdf765637f"/>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4:Direction"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590de-659c-49e9-bb9d-133a02eca79c"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false">
      <xsd:simpleType>
        <xsd:restriction base="dms:Boolean"/>
      </xsd:simpleType>
    </xsd:element>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5fd9bb-b9f2-40c3-8988-a3cdf765637f" elementFormDefault="qualified">
    <xsd:import namespace="http://schemas.microsoft.com/office/2006/documentManagement/types"/>
    <xsd:import namespace="http://schemas.microsoft.com/office/infopath/2007/PartnerControls"/>
    <xsd:element name="Direction" ma:index="12" nillable="true" ma:displayName="Direction" ma:default="(choisir...)" ma:format="Dropdown" ma:internalName="Direction" ma:readOnly="false">
      <xsd:simpleType>
        <xsd:restriction base="dms:Choice">
          <xsd:enumeration value="(choisir...)"/>
          <xsd:enumeration value="CABINET"/>
          <xsd:enumeration value="CMS"/>
          <xsd:enumeration value="DATC"/>
          <xsd:enumeration value="DESJ"/>
          <xsd:enumeration value="DGFIM"/>
          <xsd:enumeration value="DGFIM - LDA"/>
          <xsd:enumeration value="DGISS"/>
          <xsd:enumeration value="DGRH"/>
          <xsd:enumeration value="DGRH - DAPRS"/>
          <xsd:enumeration value="DGRH - DEC"/>
          <xsd:enumeration value="DGRH - DSI"/>
          <xsd:enumeration value="DGS"/>
          <xsd:enumeration value="DRA"/>
          <xsd:enumeration value="TOUTES DIRECT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Description xmlns="http://schemas.microsoft.com/sharepoint.v3">Modèle de présentation PowerPoint 2022</CategoryDescription>
    <_dlc_DocId xmlns="c26590de-659c-49e9-bb9d-133a02eca79c">INTRANET-469905664-5</_dlc_DocId>
    <_dlc_DocIdUrl xmlns="c26590de-659c-49e9-bb9d-133a02eca79c">
      <Url>https://intranet.morbihan.fr/BoiteAOutils/GestionDocumentsFournitures/_layouts/15/DocIdRedir.aspx?ID=INTRANET-469905664-5</Url>
      <Description>INTRANET-469905664-5</Description>
    </_dlc_DocIdUrl>
    <Direction xmlns="f95fd9bb-b9f2-40c3-8988-a3cdf765637f">TOUTES DIRECTIONS</Direction>
    <_dlc_DocIdPersistId xmlns="c26590de-659c-49e9-bb9d-133a02eca79c"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4CF7FB-9271-4D03-9943-9B51DDD176E8}">
  <ds:schemaRefs>
    <ds:schemaRef ds:uri="http://schemas.microsoft.com/sharepoint/v3/contenttype/forms"/>
  </ds:schemaRefs>
</ds:datastoreItem>
</file>

<file path=customXml/itemProps2.xml><?xml version="1.0" encoding="utf-8"?>
<ds:datastoreItem xmlns:ds="http://schemas.openxmlformats.org/officeDocument/2006/customXml" ds:itemID="{96DC5E5F-8EE3-48D7-A299-B3BAB9909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590de-659c-49e9-bb9d-133a02eca79c"/>
    <ds:schemaRef ds:uri="http://schemas.microsoft.com/sharepoint.v3"/>
    <ds:schemaRef ds:uri="f95fd9bb-b9f2-40c3-8988-a3cdf7656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27EB2C-168B-4B5A-A045-FC8A28A15327}">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f95fd9bb-b9f2-40c3-8988-a3cdf765637f"/>
    <ds:schemaRef ds:uri="c26590de-659c-49e9-bb9d-133a02eca79c"/>
    <ds:schemaRef ds:uri="http://www.w3.org/XML/1998/namespace"/>
  </ds:schemaRefs>
</ds:datastoreItem>
</file>

<file path=customXml/itemProps4.xml><?xml version="1.0" encoding="utf-8"?>
<ds:datastoreItem xmlns:ds="http://schemas.openxmlformats.org/officeDocument/2006/customXml" ds:itemID="{8974C470-324E-4F52-8FE9-3433D51079C6}">
  <ds:schemaRefs>
    <ds:schemaRef ds:uri="http://schemas.microsoft.com/sharepoint/events"/>
  </ds:schemaRefs>
</ds:datastoreItem>
</file>

<file path=docMetadata/LabelInfo.xml><?xml version="1.0" encoding="utf-8"?>
<clbl:labelList xmlns:clbl="http://schemas.microsoft.com/office/2020/mipLabelMetadata">
  <clbl:label id="{c8ed0d54-54d7-4498-9042-bf1d68447b7b}" enabled="1" method="Privileged" siteId="{7512341a-42c3-44bb-beee-e013048f1248}" contentBits="0" removed="0"/>
</clbl:labelList>
</file>

<file path=docProps/app.xml><?xml version="1.0" encoding="utf-8"?>
<Properties xmlns="http://schemas.openxmlformats.org/officeDocument/2006/extended-properties" xmlns:vt="http://schemas.openxmlformats.org/officeDocument/2006/docPropsVTypes">
  <Template>MORBIHAN_PPT-modele (1)</Template>
  <TotalTime>1900</TotalTime>
  <Words>2093</Words>
  <Application>Microsoft Office PowerPoint</Application>
  <PresentationFormat>Grand écran</PresentationFormat>
  <Paragraphs>289</Paragraphs>
  <Slides>30</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Montserrat</vt:lpstr>
      <vt:lpstr>Tahoma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Conseil Départemental 56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FLAMAND Estelle</dc:creator>
  <cp:lastModifiedBy>FLAMAND Estelle</cp:lastModifiedBy>
  <cp:revision>86</cp:revision>
  <dcterms:created xsi:type="dcterms:W3CDTF">2022-11-22T08:49:49Z</dcterms:created>
  <dcterms:modified xsi:type="dcterms:W3CDTF">2024-12-02T09:42:44Z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0x010100A4C3E2FD6C50A34AA5A980B1CE45B2D0006B86227A6AC1754499C91BFDC6D56252</vt:lpwstr>
  </property>
  <property fmtid="{D5CDD505-2E9C-101B-9397-08002B2CF9AE}" pid="3" name="_dlc_DocIdItemGuid">
    <vt:lpwstr>6209f271-5152-41b8-a260-413cfe2d04ea</vt:lpwstr>
  </property>
  <property fmtid="{D5CDD505-2E9C-101B-9397-08002B2CF9AE}" pid="4" name="ClassificationContentMarkingFooterText">
    <vt:lpwstr>Restreint, diffusion restreinte à l’interne de la Branche Retraite</vt:lpwstr>
  </property>
</Properties>
</file>